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343" r:id="rId3"/>
    <p:sldId id="344" r:id="rId4"/>
    <p:sldId id="345" r:id="rId5"/>
    <p:sldId id="346" r:id="rId6"/>
    <p:sldId id="340" r:id="rId7"/>
    <p:sldId id="351" r:id="rId8"/>
    <p:sldId id="341" r:id="rId9"/>
    <p:sldId id="350" r:id="rId10"/>
    <p:sldId id="342" r:id="rId11"/>
    <p:sldId id="257" r:id="rId12"/>
    <p:sldId id="266" r:id="rId13"/>
    <p:sldId id="258" r:id="rId14"/>
    <p:sldId id="259" r:id="rId15"/>
    <p:sldId id="264" r:id="rId16"/>
    <p:sldId id="265" r:id="rId17"/>
    <p:sldId id="274" r:id="rId18"/>
    <p:sldId id="267" r:id="rId19"/>
    <p:sldId id="268" r:id="rId20"/>
    <p:sldId id="270" r:id="rId21"/>
    <p:sldId id="276" r:id="rId22"/>
    <p:sldId id="277" r:id="rId23"/>
    <p:sldId id="283" r:id="rId24"/>
    <p:sldId id="278" r:id="rId25"/>
    <p:sldId id="279" r:id="rId26"/>
    <p:sldId id="273" r:id="rId27"/>
    <p:sldId id="271" r:id="rId28"/>
    <p:sldId id="272" r:id="rId29"/>
    <p:sldId id="280" r:id="rId30"/>
    <p:sldId id="282" r:id="rId31"/>
    <p:sldId id="281" r:id="rId32"/>
    <p:sldId id="284" r:id="rId33"/>
    <p:sldId id="303" r:id="rId34"/>
    <p:sldId id="307" r:id="rId35"/>
    <p:sldId id="308" r:id="rId36"/>
    <p:sldId id="304" r:id="rId37"/>
    <p:sldId id="306" r:id="rId38"/>
    <p:sldId id="286" r:id="rId39"/>
    <p:sldId id="287" r:id="rId40"/>
    <p:sldId id="288" r:id="rId41"/>
    <p:sldId id="293" r:id="rId42"/>
    <p:sldId id="294" r:id="rId43"/>
    <p:sldId id="295" r:id="rId44"/>
    <p:sldId id="290" r:id="rId45"/>
    <p:sldId id="289" r:id="rId46"/>
    <p:sldId id="291" r:id="rId47"/>
    <p:sldId id="292" r:id="rId48"/>
    <p:sldId id="297" r:id="rId49"/>
    <p:sldId id="296" r:id="rId50"/>
    <p:sldId id="301" r:id="rId51"/>
    <p:sldId id="302" r:id="rId52"/>
    <p:sldId id="299" r:id="rId53"/>
    <p:sldId id="298" r:id="rId54"/>
    <p:sldId id="352" r:id="rId55"/>
    <p:sldId id="300"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12" r:id="rId83"/>
    <p:sldId id="405" r:id="rId84"/>
    <p:sldId id="309" r:id="rId85"/>
    <p:sldId id="310" r:id="rId86"/>
    <p:sldId id="311" r:id="rId87"/>
    <p:sldId id="347" r:id="rId88"/>
    <p:sldId id="356" r:id="rId89"/>
    <p:sldId id="353" r:id="rId90"/>
    <p:sldId id="354" r:id="rId91"/>
    <p:sldId id="355" r:id="rId92"/>
    <p:sldId id="357" r:id="rId93"/>
    <p:sldId id="358" r:id="rId94"/>
    <p:sldId id="360" r:id="rId95"/>
    <p:sldId id="359" r:id="rId96"/>
    <p:sldId id="361" r:id="rId97"/>
    <p:sldId id="363" r:id="rId98"/>
    <p:sldId id="362" r:id="rId99"/>
    <p:sldId id="364"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79" r:id="rId115"/>
    <p:sldId id="380" r:id="rId116"/>
    <p:sldId id="381" r:id="rId117"/>
    <p:sldId id="382" r:id="rId118"/>
    <p:sldId id="383" r:id="rId119"/>
    <p:sldId id="384" r:id="rId120"/>
    <p:sldId id="385" r:id="rId121"/>
    <p:sldId id="386" r:id="rId122"/>
    <p:sldId id="387" r:id="rId123"/>
    <p:sldId id="388" r:id="rId124"/>
    <p:sldId id="389" r:id="rId125"/>
    <p:sldId id="390" r:id="rId126"/>
    <p:sldId id="391" r:id="rId127"/>
    <p:sldId id="392" r:id="rId128"/>
    <p:sldId id="393" r:id="rId129"/>
    <p:sldId id="394" r:id="rId130"/>
    <p:sldId id="395" r:id="rId131"/>
    <p:sldId id="396" r:id="rId132"/>
    <p:sldId id="397" r:id="rId133"/>
    <p:sldId id="398" r:id="rId134"/>
    <p:sldId id="399" r:id="rId135"/>
    <p:sldId id="400" r:id="rId136"/>
    <p:sldId id="401" r:id="rId137"/>
    <p:sldId id="402" r:id="rId138"/>
    <p:sldId id="403" r:id="rId139"/>
    <p:sldId id="404"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C6F3C7-33BF-48DA-8F24-B3D7CF51E186}"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451399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C6F3C7-33BF-48DA-8F24-B3D7CF51E186}"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396144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C6F3C7-33BF-48DA-8F24-B3D7CF51E186}"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367909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C6F3C7-33BF-48DA-8F24-B3D7CF51E186}"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184926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C6F3C7-33BF-48DA-8F24-B3D7CF51E186}" type="datetimeFigureOut">
              <a:rPr lang="en-US" smtClean="0"/>
              <a:t>28-Feb-21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284895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C6F3C7-33BF-48DA-8F24-B3D7CF51E186}"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240561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C6F3C7-33BF-48DA-8F24-B3D7CF51E186}" type="datetimeFigureOut">
              <a:rPr lang="en-US" smtClean="0"/>
              <a:t>28-Feb-21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1055635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C6F3C7-33BF-48DA-8F24-B3D7CF51E186}" type="datetimeFigureOut">
              <a:rPr lang="en-US" smtClean="0"/>
              <a:t>28-Feb-21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342264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C6F3C7-33BF-48DA-8F24-B3D7CF51E186}" type="datetimeFigureOut">
              <a:rPr lang="en-US" smtClean="0"/>
              <a:t>28-Feb-21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24111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C6F3C7-33BF-48DA-8F24-B3D7CF51E186}"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1766396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C6F3C7-33BF-48DA-8F24-B3D7CF51E186}" type="datetimeFigureOut">
              <a:rPr lang="en-US" smtClean="0"/>
              <a:t>28-Feb-21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79063E-D7C5-4E96-90E6-2436DA6D75D1}" type="slidenum">
              <a:rPr lang="en-US" smtClean="0"/>
              <a:t>‹#›</a:t>
            </a:fld>
            <a:endParaRPr lang="en-US"/>
          </a:p>
        </p:txBody>
      </p:sp>
    </p:spTree>
    <p:extLst>
      <p:ext uri="{BB962C8B-B14F-4D97-AF65-F5344CB8AC3E}">
        <p14:creationId xmlns:p14="http://schemas.microsoft.com/office/powerpoint/2010/main" val="1015695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6F3C7-33BF-48DA-8F24-B3D7CF51E186}" type="datetimeFigureOut">
              <a:rPr lang="en-US" smtClean="0"/>
              <a:t>28-Feb-21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9063E-D7C5-4E96-90E6-2436DA6D75D1}" type="slidenum">
              <a:rPr lang="en-US" smtClean="0"/>
              <a:t>‹#›</a:t>
            </a:fld>
            <a:endParaRPr lang="en-US"/>
          </a:p>
        </p:txBody>
      </p:sp>
    </p:spTree>
    <p:extLst>
      <p:ext uri="{BB962C8B-B14F-4D97-AF65-F5344CB8AC3E}">
        <p14:creationId xmlns:p14="http://schemas.microsoft.com/office/powerpoint/2010/main" val="319381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Haemophilus_ducreyi"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0" y="2245440"/>
            <a:ext cx="10212946" cy="1325563"/>
          </a:xfrm>
        </p:spPr>
        <p:txBody>
          <a:bodyPr/>
          <a:lstStyle/>
          <a:p>
            <a:r>
              <a:rPr lang="en-US" b="1" dirty="0" smtClean="0"/>
              <a:t>SEXUALLY TRANSMITTED INFECTIONS (STI) </a:t>
            </a:r>
            <a:endParaRPr lang="en-US" b="1" dirty="0"/>
          </a:p>
        </p:txBody>
      </p:sp>
    </p:spTree>
    <p:extLst>
      <p:ext uri="{BB962C8B-B14F-4D97-AF65-F5344CB8AC3E}">
        <p14:creationId xmlns:p14="http://schemas.microsoft.com/office/powerpoint/2010/main" val="110403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TO PATIENTS WITH A SUSPECTED STI </a:t>
            </a:r>
            <a:br>
              <a:rPr lang="en-US" dirty="0" smtClean="0"/>
            </a:br>
            <a:endParaRPr lang="en-US" dirty="0"/>
          </a:p>
        </p:txBody>
      </p:sp>
      <p:graphicFrame>
        <p:nvGraphicFramePr>
          <p:cNvPr id="4" name="Content Placeholder 3"/>
          <p:cNvGraphicFramePr>
            <a:graphicFrameLocks noGrp="1"/>
          </p:cNvGraphicFramePr>
          <p:nvPr>
            <p:ph idx="1"/>
            <p:extLst/>
          </p:nvPr>
        </p:nvGraphicFramePr>
        <p:xfrm>
          <a:off x="838200" y="1167616"/>
          <a:ext cx="10515600" cy="5401995"/>
        </p:xfrm>
        <a:graphic>
          <a:graphicData uri="http://schemas.openxmlformats.org/drawingml/2006/table">
            <a:tbl>
              <a:tblPr/>
              <a:tblGrid>
                <a:gridCol w="10515600"/>
              </a:tblGrid>
              <a:tr h="3241197">
                <a:tc>
                  <a:txBody>
                    <a:bodyPr/>
                    <a:lstStyle/>
                    <a:p>
                      <a:pPr algn="just"/>
                      <a:r>
                        <a:rPr lang="en-US" sz="2000" dirty="0" smtClean="0"/>
                        <a:t>Patients </a:t>
                      </a:r>
                      <a:r>
                        <a:rPr lang="en-US" sz="2000" dirty="0"/>
                        <a:t>concerned about the possible acquisition of an STI are often anxious. Staff must be friendly, sympathetic and reassuring; they should have the ability to put patients at ease, whilst </a:t>
                      </a:r>
                      <a:r>
                        <a:rPr lang="en-US" sz="2000" dirty="0" smtClean="0"/>
                        <a:t>emphasizing </a:t>
                      </a:r>
                      <a:r>
                        <a:rPr lang="en-US" sz="2000" dirty="0"/>
                        <a:t>that clinic attendance is confidential. The history focuses on genital symptoms, with reference to genital ulceration, rash, irritation, pain, swelling and urinary symptoms, especially dysuria. In men, the clinician should ask about urethral discharge, and in women, vaginal discharge, pelvic pain or dyspareunia. Enquiry about general health should include menstrual and obstetric history, cervical cytology, recent medication, especially with antimicrobial or antiviral agents, previous STI and allergy. </a:t>
                      </a:r>
                      <a:r>
                        <a:rPr lang="en-US" sz="2000" dirty="0" smtClean="0"/>
                        <a:t>Immunization </a:t>
                      </a:r>
                      <a:r>
                        <a:rPr lang="en-US" sz="2000" dirty="0"/>
                        <a:t>status for hepatitis A and B should be noted, as should information about recreational drug use. </a:t>
                      </a:r>
                    </a:p>
                  </a:txBody>
                  <a:tcPr marL="0" marR="0" marT="0" marB="0" anchor="ctr">
                    <a:lnL>
                      <a:noFill/>
                    </a:lnL>
                    <a:lnR>
                      <a:noFill/>
                    </a:lnR>
                    <a:lnT>
                      <a:noFill/>
                    </a:lnT>
                    <a:lnB>
                      <a:noFill/>
                    </a:lnB>
                    <a:solidFill>
                      <a:srgbClr val="FFFFFF"/>
                    </a:solidFill>
                  </a:tcPr>
                </a:tc>
              </a:tr>
              <a:tr h="2160798">
                <a:tc>
                  <a:txBody>
                    <a:bodyPr/>
                    <a:lstStyle/>
                    <a:p>
                      <a:pPr algn="just"/>
                      <a:r>
                        <a:rPr lang="en-US" sz="2000" dirty="0"/>
                        <a:t>A detailed sexual history is imperative, as this informs the clinician of the degree of risk for certain infections as well as specific sites that should be sampled; for example, rectal samples should be taken from men who have had unprotected anal sex with other men. Sexual partners, whether male or female, and casual or regular, should be recorded. Sexual practices-</a:t>
                      </a:r>
                      <a:r>
                        <a:rPr lang="en-US" sz="2000" dirty="0" err="1"/>
                        <a:t>insertive</a:t>
                      </a:r>
                      <a:r>
                        <a:rPr lang="en-US" sz="2000" dirty="0"/>
                        <a:t> or receptive vaginal, anal, </a:t>
                      </a:r>
                      <a:r>
                        <a:rPr lang="en-US" sz="2000" dirty="0" err="1"/>
                        <a:t>orogenital</a:t>
                      </a:r>
                      <a:r>
                        <a:rPr lang="en-US" sz="2000" dirty="0"/>
                        <a:t> or </a:t>
                      </a:r>
                      <a:r>
                        <a:rPr lang="en-US" sz="2000" dirty="0" err="1"/>
                        <a:t>oroanal</a:t>
                      </a:r>
                      <a:r>
                        <a:rPr lang="en-US" sz="2000" dirty="0"/>
                        <a:t>-should be noted. Choice of contraception should be recorded for women, together with condom use for both sexes. </a:t>
                      </a:r>
                    </a:p>
                  </a:txBody>
                  <a:tcPr marL="0" marR="0" marT="0" marB="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04306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3926"/>
            <a:ext cx="10515600" cy="1325563"/>
          </a:xfrm>
          <a:ln>
            <a:solidFill>
              <a:schemeClr val="tx1"/>
            </a:solidFill>
          </a:ln>
        </p:spPr>
        <p:txBody>
          <a:bodyPr/>
          <a:lstStyle/>
          <a:p>
            <a:r>
              <a:rPr lang="en-US" b="1" dirty="0" smtClean="0"/>
              <a:t>URETHRAL DISCHARGE SYNDROME IN MEN</a:t>
            </a:r>
            <a:endParaRPr lang="en-US" b="1" dirty="0"/>
          </a:p>
        </p:txBody>
      </p:sp>
    </p:spTree>
    <p:extLst>
      <p:ext uri="{BB962C8B-B14F-4D97-AF65-F5344CB8AC3E}">
        <p14:creationId xmlns:p14="http://schemas.microsoft.com/office/powerpoint/2010/main" val="2635711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09489" y="211014"/>
            <a:ext cx="11619914" cy="6457071"/>
          </a:xfrm>
        </p:spPr>
        <p:txBody>
          <a:bodyPr>
            <a:normAutofit fontScale="62500" lnSpcReduction="20000"/>
          </a:bodyPr>
          <a:lstStyle/>
          <a:p>
            <a:pPr marL="0" indent="0">
              <a:buNone/>
            </a:pPr>
            <a:r>
              <a:rPr lang="en-US" b="1" dirty="0"/>
              <a:t>Clinical </a:t>
            </a:r>
            <a:r>
              <a:rPr lang="en-US" b="1" dirty="0" smtClean="0"/>
              <a:t>Manifestation</a:t>
            </a:r>
          </a:p>
          <a:p>
            <a:pPr marL="0" indent="0">
              <a:buNone/>
            </a:pPr>
            <a:r>
              <a:rPr lang="en-US" dirty="0" smtClean="0"/>
              <a:t>• </a:t>
            </a:r>
            <a:r>
              <a:rPr lang="en-US" dirty="0"/>
              <a:t>Urethral discharge (may be scanty or profuse, clear or purulent) </a:t>
            </a:r>
            <a:endParaRPr lang="en-US" dirty="0" smtClean="0"/>
          </a:p>
          <a:p>
            <a:pPr marL="0" indent="0">
              <a:buNone/>
            </a:pPr>
            <a:r>
              <a:rPr lang="en-US" dirty="0" smtClean="0"/>
              <a:t>• </a:t>
            </a:r>
            <a:r>
              <a:rPr lang="en-US" dirty="0"/>
              <a:t>Pain on passing urine </a:t>
            </a:r>
            <a:endParaRPr lang="en-US" dirty="0" smtClean="0"/>
          </a:p>
          <a:p>
            <a:pPr marL="0" indent="0">
              <a:buNone/>
            </a:pPr>
            <a:r>
              <a:rPr lang="en-US" dirty="0" smtClean="0"/>
              <a:t>• </a:t>
            </a:r>
            <a:r>
              <a:rPr lang="en-US" dirty="0"/>
              <a:t>Increased frequency of passing urine </a:t>
            </a:r>
          </a:p>
          <a:p>
            <a:pPr marL="0" indent="0">
              <a:buNone/>
            </a:pPr>
            <a:r>
              <a:rPr lang="en-US" b="1" dirty="0" smtClean="0"/>
              <a:t>Clinical </a:t>
            </a:r>
            <a:r>
              <a:rPr lang="en-US" b="1" dirty="0"/>
              <a:t>Examination </a:t>
            </a:r>
            <a:endParaRPr lang="en-US" b="1" dirty="0" smtClean="0"/>
          </a:p>
          <a:p>
            <a:pPr marL="0" indent="0">
              <a:buNone/>
            </a:pPr>
            <a:r>
              <a:rPr lang="en-US" dirty="0" smtClean="0"/>
              <a:t>• </a:t>
            </a:r>
            <a:r>
              <a:rPr lang="en-US" dirty="0"/>
              <a:t>Elicit the discharge; if not, gently massage the penile base towards the urethra. </a:t>
            </a:r>
            <a:endParaRPr lang="en-US" dirty="0" smtClean="0"/>
          </a:p>
          <a:p>
            <a:pPr marL="0" indent="0">
              <a:buNone/>
            </a:pPr>
            <a:r>
              <a:rPr lang="en-US" b="1" dirty="0" smtClean="0"/>
              <a:t>Syndromic </a:t>
            </a:r>
            <a:r>
              <a:rPr lang="en-US" b="1" dirty="0"/>
              <a:t>Treatment of Urethral Discharge in </a:t>
            </a:r>
            <a:r>
              <a:rPr lang="en-US" b="1" dirty="0" smtClean="0"/>
              <a:t>Men;</a:t>
            </a:r>
          </a:p>
          <a:p>
            <a:pPr marL="0" indent="0">
              <a:buNone/>
            </a:pPr>
            <a:r>
              <a:rPr lang="en-US" dirty="0" smtClean="0"/>
              <a:t>First </a:t>
            </a:r>
            <a:r>
              <a:rPr lang="en-US" dirty="0"/>
              <a:t>Line Preferred: </a:t>
            </a:r>
            <a:endParaRPr lang="en-US" dirty="0" smtClean="0"/>
          </a:p>
          <a:p>
            <a:pPr marL="0" indent="0">
              <a:buNone/>
            </a:pPr>
            <a:r>
              <a:rPr lang="en-US" dirty="0"/>
              <a:t> </a:t>
            </a:r>
            <a:r>
              <a:rPr lang="en-US" dirty="0" smtClean="0"/>
              <a:t>    - </a:t>
            </a:r>
            <a:r>
              <a:rPr lang="en-US" dirty="0" err="1" smtClean="0"/>
              <a:t>Cefixime</a:t>
            </a:r>
            <a:r>
              <a:rPr lang="en-US" dirty="0" smtClean="0"/>
              <a:t> </a:t>
            </a:r>
            <a:r>
              <a:rPr lang="en-US" dirty="0"/>
              <a:t>400 mg PO stat AND Azithromycin 1 gm PO </a:t>
            </a:r>
            <a:r>
              <a:rPr lang="en-US" dirty="0" smtClean="0"/>
              <a:t>stat</a:t>
            </a:r>
          </a:p>
          <a:p>
            <a:pPr marL="0" indent="0">
              <a:buNone/>
            </a:pPr>
            <a:r>
              <a:rPr lang="en-US" dirty="0"/>
              <a:t> </a:t>
            </a:r>
            <a:r>
              <a:rPr lang="en-US" dirty="0" smtClean="0"/>
              <a:t>    - 4 </a:t>
            </a:r>
            <a:r>
              <a:rPr lang="en-US" dirty="0"/>
              <a:t>Cs </a:t>
            </a:r>
            <a:endParaRPr lang="en-US" dirty="0" smtClean="0"/>
          </a:p>
          <a:p>
            <a:pPr marL="0" indent="0">
              <a:buNone/>
            </a:pPr>
            <a:r>
              <a:rPr lang="en-US" dirty="0" smtClean="0"/>
              <a:t>        OR </a:t>
            </a:r>
          </a:p>
          <a:p>
            <a:pPr marL="0" indent="0">
              <a:buNone/>
            </a:pPr>
            <a:r>
              <a:rPr lang="en-US" dirty="0" smtClean="0"/>
              <a:t>Second </a:t>
            </a:r>
            <a:r>
              <a:rPr lang="en-US" dirty="0"/>
              <a:t>Line Preferred</a:t>
            </a:r>
            <a:r>
              <a:rPr lang="en-US" dirty="0" smtClean="0"/>
              <a:t>:</a:t>
            </a:r>
          </a:p>
          <a:p>
            <a:pPr marL="0" indent="0">
              <a:buNone/>
            </a:pPr>
            <a:r>
              <a:rPr lang="en-US" dirty="0"/>
              <a:t> </a:t>
            </a:r>
            <a:r>
              <a:rPr lang="en-US" dirty="0" smtClean="0"/>
              <a:t>     - Ceftriaxone </a:t>
            </a:r>
            <a:r>
              <a:rPr lang="en-US" dirty="0"/>
              <a:t>500 mg IM stat AND Azithromycin 2 gm PO </a:t>
            </a:r>
            <a:r>
              <a:rPr lang="en-US" dirty="0" smtClean="0"/>
              <a:t>stat</a:t>
            </a:r>
          </a:p>
          <a:p>
            <a:pPr marL="0" indent="0">
              <a:buNone/>
            </a:pPr>
            <a:r>
              <a:rPr lang="en-US" dirty="0"/>
              <a:t> </a:t>
            </a:r>
            <a:r>
              <a:rPr lang="en-US" dirty="0" smtClean="0"/>
              <a:t>     - OR - IM Gentamycin 240mg stat AND Azithromycin 2mg PO stat</a:t>
            </a:r>
          </a:p>
          <a:p>
            <a:pPr marL="0" indent="0">
              <a:buNone/>
            </a:pPr>
            <a:r>
              <a:rPr lang="en-US" dirty="0"/>
              <a:t> </a:t>
            </a:r>
            <a:r>
              <a:rPr lang="en-US" dirty="0" smtClean="0"/>
              <a:t>      - 4 </a:t>
            </a:r>
            <a:r>
              <a:rPr lang="en-US" dirty="0"/>
              <a:t>Cs </a:t>
            </a:r>
            <a:endParaRPr lang="en-US" dirty="0" smtClean="0"/>
          </a:p>
          <a:p>
            <a:pPr marL="0" indent="0">
              <a:buNone/>
            </a:pPr>
            <a:r>
              <a:rPr lang="en-US" dirty="0" smtClean="0"/>
              <a:t>Continued </a:t>
            </a:r>
            <a:r>
              <a:rPr lang="en-US" dirty="0"/>
              <a:t>evidence of urethral discharge despite syndromic management may be due to the following reasons: </a:t>
            </a:r>
            <a:endParaRPr lang="en-US" dirty="0" smtClean="0"/>
          </a:p>
          <a:p>
            <a:pPr marL="0" indent="0">
              <a:buNone/>
            </a:pPr>
            <a:r>
              <a:rPr lang="en-US" dirty="0" smtClean="0"/>
              <a:t>• </a:t>
            </a:r>
            <a:r>
              <a:rPr lang="en-US" dirty="0"/>
              <a:t>Re-infection from a non-treated sexual </a:t>
            </a:r>
            <a:r>
              <a:rPr lang="en-US" dirty="0" smtClean="0"/>
              <a:t>partner</a:t>
            </a:r>
          </a:p>
          <a:p>
            <a:pPr marL="0" indent="0">
              <a:buNone/>
            </a:pPr>
            <a:r>
              <a:rPr lang="en-US" dirty="0" smtClean="0"/>
              <a:t>• </a:t>
            </a:r>
            <a:r>
              <a:rPr lang="en-US" dirty="0"/>
              <a:t>Non-gonococcal urethritis caused by </a:t>
            </a:r>
            <a:r>
              <a:rPr lang="en-US" dirty="0" smtClean="0"/>
              <a:t>M. </a:t>
            </a:r>
            <a:r>
              <a:rPr lang="en-US" dirty="0" err="1"/>
              <a:t>Genitalium</a:t>
            </a:r>
            <a:r>
              <a:rPr lang="en-US" dirty="0"/>
              <a:t>, </a:t>
            </a:r>
            <a:r>
              <a:rPr lang="en-US" dirty="0" smtClean="0"/>
              <a:t>T. </a:t>
            </a:r>
            <a:r>
              <a:rPr lang="en-US" dirty="0"/>
              <a:t>Vaginalis or drug-resistant </a:t>
            </a:r>
            <a:r>
              <a:rPr lang="en-US" dirty="0" smtClean="0"/>
              <a:t>N. </a:t>
            </a:r>
            <a:r>
              <a:rPr lang="en-US" dirty="0" err="1" smtClean="0"/>
              <a:t>Gonorrhoea</a:t>
            </a:r>
            <a:r>
              <a:rPr lang="en-US" dirty="0" smtClean="0"/>
              <a:t> </a:t>
            </a:r>
          </a:p>
          <a:p>
            <a:pPr marL="0" indent="0">
              <a:buNone/>
            </a:pPr>
            <a:r>
              <a:rPr lang="en-US" dirty="0" smtClean="0"/>
              <a:t>• </a:t>
            </a:r>
            <a:r>
              <a:rPr lang="en-US" dirty="0"/>
              <a:t>These patients should be referred for </a:t>
            </a:r>
            <a:r>
              <a:rPr lang="en-US" dirty="0" err="1"/>
              <a:t>aetiological</a:t>
            </a:r>
            <a:r>
              <a:rPr lang="en-US" dirty="0"/>
              <a:t> management of the urethral discharge. </a:t>
            </a:r>
          </a:p>
        </p:txBody>
      </p:sp>
    </p:spTree>
    <p:extLst>
      <p:ext uri="{BB962C8B-B14F-4D97-AF65-F5344CB8AC3E}">
        <p14:creationId xmlns:p14="http://schemas.microsoft.com/office/powerpoint/2010/main" val="39025185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132" y="53497"/>
            <a:ext cx="7110884" cy="6698995"/>
          </a:xfrm>
          <a:prstGeom prst="rect">
            <a:avLst/>
          </a:prstGeom>
        </p:spPr>
      </p:pic>
    </p:spTree>
    <p:extLst>
      <p:ext uri="{BB962C8B-B14F-4D97-AF65-F5344CB8AC3E}">
        <p14:creationId xmlns:p14="http://schemas.microsoft.com/office/powerpoint/2010/main" val="1889413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19008"/>
            <a:ext cx="10515600" cy="1325563"/>
          </a:xfrm>
          <a:ln>
            <a:solidFill>
              <a:schemeClr val="tx1"/>
            </a:solidFill>
          </a:ln>
        </p:spPr>
        <p:txBody>
          <a:bodyPr/>
          <a:lstStyle/>
          <a:p>
            <a:r>
              <a:rPr lang="en-US" dirty="0" smtClean="0"/>
              <a:t>Vaginal Discharge Syndrome (VDS)</a:t>
            </a:r>
            <a:endParaRPr lang="en-US" dirty="0"/>
          </a:p>
        </p:txBody>
      </p:sp>
    </p:spTree>
    <p:extLst>
      <p:ext uri="{BB962C8B-B14F-4D97-AF65-F5344CB8AC3E}">
        <p14:creationId xmlns:p14="http://schemas.microsoft.com/office/powerpoint/2010/main" val="18638815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218" y="365760"/>
            <a:ext cx="11100582" cy="5811203"/>
          </a:xfrm>
        </p:spPr>
        <p:txBody>
          <a:bodyPr/>
          <a:lstStyle/>
          <a:p>
            <a:pPr marL="0" indent="0">
              <a:buNone/>
            </a:pPr>
            <a:r>
              <a:rPr lang="en-US" dirty="0"/>
              <a:t>Women physiologically produce normal vaginal discharge, which is white, mucoid, </a:t>
            </a:r>
            <a:r>
              <a:rPr lang="en-US" dirty="0" err="1"/>
              <a:t>odourless</a:t>
            </a:r>
            <a:r>
              <a:rPr lang="en-US" dirty="0"/>
              <a:t>, non-irritating, either thin or thick depending on the stage of the menstrual cycle. </a:t>
            </a:r>
            <a:endParaRPr lang="en-US" dirty="0" smtClean="0"/>
          </a:p>
          <a:p>
            <a:pPr marL="0" indent="0">
              <a:buNone/>
            </a:pPr>
            <a:r>
              <a:rPr lang="en-US" dirty="0" smtClean="0"/>
              <a:t>Abnormal </a:t>
            </a:r>
            <a:r>
              <a:rPr lang="en-US" dirty="0"/>
              <a:t>vaginal discharge which is most often associated with an STI is described in terms of quantity, </a:t>
            </a:r>
            <a:r>
              <a:rPr lang="en-US" dirty="0" err="1"/>
              <a:t>colour</a:t>
            </a:r>
            <a:r>
              <a:rPr lang="en-US" dirty="0"/>
              <a:t> or </a:t>
            </a:r>
            <a:r>
              <a:rPr lang="en-US" dirty="0" err="1"/>
              <a:t>odour</a:t>
            </a:r>
            <a:r>
              <a:rPr lang="en-US" dirty="0"/>
              <a:t> and most commonly indicates one or more of the following: </a:t>
            </a:r>
            <a:endParaRPr lang="en-US" dirty="0" smtClean="0"/>
          </a:p>
          <a:p>
            <a:pPr marL="0" indent="0">
              <a:buNone/>
            </a:pPr>
            <a:r>
              <a:rPr lang="en-US" dirty="0" smtClean="0"/>
              <a:t>• </a:t>
            </a:r>
            <a:r>
              <a:rPr lang="en-US" dirty="0"/>
              <a:t>Vaginal </a:t>
            </a:r>
            <a:r>
              <a:rPr lang="en-US" dirty="0" smtClean="0"/>
              <a:t>infection</a:t>
            </a:r>
          </a:p>
          <a:p>
            <a:pPr marL="0" indent="0">
              <a:buNone/>
            </a:pPr>
            <a:r>
              <a:rPr lang="en-US" dirty="0" smtClean="0"/>
              <a:t>• Vaginitis</a:t>
            </a:r>
          </a:p>
          <a:p>
            <a:pPr marL="0" indent="0">
              <a:buNone/>
            </a:pPr>
            <a:r>
              <a:rPr lang="en-US" dirty="0" smtClean="0"/>
              <a:t>• </a:t>
            </a:r>
            <a:r>
              <a:rPr lang="en-US" dirty="0"/>
              <a:t>STIs such as Chlamydia (Chlamydia trachomatis), </a:t>
            </a:r>
            <a:r>
              <a:rPr lang="en-US" dirty="0" err="1"/>
              <a:t>Trichomoniasis</a:t>
            </a:r>
            <a:r>
              <a:rPr lang="en-US" dirty="0"/>
              <a:t> (Trichomonas vaginalis), Mucopurulent cervicitis due to </a:t>
            </a:r>
            <a:r>
              <a:rPr lang="en-US" dirty="0" err="1"/>
              <a:t>gonorrhoea</a:t>
            </a:r>
            <a:r>
              <a:rPr lang="en-US" dirty="0"/>
              <a:t> (Neisseria </a:t>
            </a:r>
            <a:r>
              <a:rPr lang="en-US" dirty="0" err="1"/>
              <a:t>gonorrhoea</a:t>
            </a:r>
            <a:r>
              <a:rPr lang="en-US" dirty="0" smtClean="0"/>
              <a:t>)</a:t>
            </a:r>
          </a:p>
          <a:p>
            <a:pPr marL="0" indent="0">
              <a:buNone/>
            </a:pPr>
            <a:r>
              <a:rPr lang="en-US" dirty="0" smtClean="0"/>
              <a:t>• </a:t>
            </a:r>
            <a:r>
              <a:rPr lang="en-US" dirty="0"/>
              <a:t>Non-STIs such as Bacterial vaginitis (multiple organisms) or yeast infection (Candida </a:t>
            </a:r>
            <a:r>
              <a:rPr lang="en-US" dirty="0" err="1"/>
              <a:t>albicans</a:t>
            </a:r>
            <a:r>
              <a:rPr lang="en-US" dirty="0"/>
              <a:t>)</a:t>
            </a:r>
          </a:p>
        </p:txBody>
      </p:sp>
    </p:spTree>
    <p:extLst>
      <p:ext uri="{BB962C8B-B14F-4D97-AF65-F5344CB8AC3E}">
        <p14:creationId xmlns:p14="http://schemas.microsoft.com/office/powerpoint/2010/main" val="1592665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217" y="98474"/>
            <a:ext cx="11760591" cy="6611815"/>
          </a:xfrm>
        </p:spPr>
        <p:txBody>
          <a:bodyPr>
            <a:normAutofit fontScale="85000" lnSpcReduction="20000"/>
          </a:bodyPr>
          <a:lstStyle/>
          <a:p>
            <a:pPr marL="0" indent="0">
              <a:buNone/>
            </a:pPr>
            <a:r>
              <a:rPr lang="en-US" dirty="0"/>
              <a:t>In absence of lower abdominal pain or tenderness then vaginal discharge should be treated as; </a:t>
            </a:r>
          </a:p>
          <a:p>
            <a:pPr marL="0" indent="0">
              <a:buNone/>
            </a:pPr>
            <a:r>
              <a:rPr lang="en-US" dirty="0" smtClean="0"/>
              <a:t>1. Vaginitis</a:t>
            </a:r>
          </a:p>
          <a:p>
            <a:pPr marL="0" indent="0">
              <a:buNone/>
            </a:pPr>
            <a:r>
              <a:rPr lang="en-US" dirty="0" smtClean="0"/>
              <a:t>First </a:t>
            </a:r>
            <a:r>
              <a:rPr lang="en-US" dirty="0"/>
              <a:t>Line </a:t>
            </a:r>
            <a:r>
              <a:rPr lang="en-US" dirty="0" smtClean="0"/>
              <a:t>Preferred </a:t>
            </a:r>
            <a:r>
              <a:rPr lang="en-US" dirty="0" err="1" smtClean="0"/>
              <a:t>Tx</a:t>
            </a:r>
            <a:r>
              <a:rPr lang="en-US" dirty="0" smtClean="0"/>
              <a:t>:</a:t>
            </a:r>
          </a:p>
          <a:p>
            <a:pPr>
              <a:buFontTx/>
              <a:buChar char="-"/>
            </a:pPr>
            <a:r>
              <a:rPr lang="en-US" dirty="0" err="1" smtClean="0"/>
              <a:t>Clotrimazole</a:t>
            </a:r>
            <a:r>
              <a:rPr lang="en-US" dirty="0" smtClean="0"/>
              <a:t> </a:t>
            </a:r>
            <a:r>
              <a:rPr lang="en-US" dirty="0"/>
              <a:t>pessaries 100 mg </a:t>
            </a:r>
            <a:r>
              <a:rPr lang="en-US" dirty="0" err="1"/>
              <a:t>intravaginally</a:t>
            </a:r>
            <a:r>
              <a:rPr lang="en-US" dirty="0"/>
              <a:t> OD for 6 days AND Metronidazole 2 gm PO </a:t>
            </a:r>
            <a:r>
              <a:rPr lang="en-US" dirty="0" smtClean="0"/>
              <a:t>stat</a:t>
            </a:r>
          </a:p>
          <a:p>
            <a:pPr>
              <a:buFontTx/>
              <a:buChar char="-"/>
            </a:pPr>
            <a:r>
              <a:rPr lang="en-US" dirty="0" smtClean="0"/>
              <a:t>4 </a:t>
            </a:r>
            <a:r>
              <a:rPr lang="en-US" dirty="0"/>
              <a:t>Cs </a:t>
            </a:r>
            <a:endParaRPr lang="en-US" dirty="0" smtClean="0"/>
          </a:p>
          <a:p>
            <a:pPr marL="0" indent="0">
              <a:buNone/>
            </a:pPr>
            <a:r>
              <a:rPr lang="en-US" dirty="0" smtClean="0"/>
              <a:t>           OR</a:t>
            </a:r>
          </a:p>
          <a:p>
            <a:pPr marL="0" indent="0">
              <a:buNone/>
            </a:pPr>
            <a:r>
              <a:rPr lang="en-US" dirty="0" smtClean="0"/>
              <a:t>Second </a:t>
            </a:r>
            <a:r>
              <a:rPr lang="en-US" dirty="0"/>
              <a:t>Line </a:t>
            </a:r>
            <a:r>
              <a:rPr lang="en-US" dirty="0" smtClean="0"/>
              <a:t>Preferred </a:t>
            </a:r>
            <a:r>
              <a:rPr lang="en-US" dirty="0" err="1" smtClean="0"/>
              <a:t>Tx</a:t>
            </a:r>
            <a:r>
              <a:rPr lang="en-US" dirty="0" smtClean="0"/>
              <a:t>:</a:t>
            </a:r>
          </a:p>
          <a:p>
            <a:pPr>
              <a:buFontTx/>
              <a:buChar char="-"/>
            </a:pPr>
            <a:r>
              <a:rPr lang="en-US" dirty="0" smtClean="0"/>
              <a:t>Fluconazole150 </a:t>
            </a:r>
            <a:r>
              <a:rPr lang="en-US" dirty="0"/>
              <a:t>mg PO stat AND Metronidazole 2 gm PO </a:t>
            </a:r>
            <a:r>
              <a:rPr lang="en-US" dirty="0" smtClean="0"/>
              <a:t>stat</a:t>
            </a:r>
          </a:p>
          <a:p>
            <a:pPr>
              <a:buFontTx/>
              <a:buChar char="-"/>
            </a:pPr>
            <a:r>
              <a:rPr lang="en-US" dirty="0" smtClean="0"/>
              <a:t>4Cs </a:t>
            </a:r>
          </a:p>
          <a:p>
            <a:pPr marL="0" indent="0">
              <a:buNone/>
            </a:pPr>
            <a:endParaRPr lang="en-US" dirty="0" smtClean="0"/>
          </a:p>
          <a:p>
            <a:pPr marL="0" indent="0">
              <a:buNone/>
            </a:pPr>
            <a:r>
              <a:rPr lang="en-US" dirty="0" smtClean="0"/>
              <a:t>In pregnancy:</a:t>
            </a:r>
          </a:p>
          <a:p>
            <a:pPr marL="0" indent="0">
              <a:buNone/>
            </a:pPr>
            <a:r>
              <a:rPr lang="en-US" dirty="0" smtClean="0"/>
              <a:t>- Give </a:t>
            </a:r>
            <a:r>
              <a:rPr lang="en-US" dirty="0" err="1"/>
              <a:t>Clotrimazole</a:t>
            </a:r>
            <a:r>
              <a:rPr lang="en-US" dirty="0"/>
              <a:t> pessaries 200 mg </a:t>
            </a:r>
            <a:r>
              <a:rPr lang="en-US" dirty="0" err="1"/>
              <a:t>intravaginally</a:t>
            </a:r>
            <a:r>
              <a:rPr lang="en-US" dirty="0"/>
              <a:t> OD for 3 </a:t>
            </a:r>
            <a:r>
              <a:rPr lang="en-US" dirty="0" smtClean="0"/>
              <a:t>days.</a:t>
            </a:r>
          </a:p>
          <a:p>
            <a:pPr marL="0" indent="0">
              <a:buNone/>
            </a:pPr>
            <a:r>
              <a:rPr lang="en-US" dirty="0" smtClean="0"/>
              <a:t>NOTE</a:t>
            </a:r>
            <a:r>
              <a:rPr lang="en-US" dirty="0"/>
              <a:t>: Metronidazole is contraindicated in the 1st trimester of pregnancy. </a:t>
            </a:r>
            <a:endParaRPr lang="en-US" dirty="0" smtClean="0"/>
          </a:p>
          <a:p>
            <a:pPr marL="0" indent="0">
              <a:buNone/>
            </a:pPr>
            <a:endParaRPr lang="en-US" dirty="0" smtClean="0"/>
          </a:p>
          <a:p>
            <a:pPr marL="0" indent="0">
              <a:buNone/>
            </a:pPr>
            <a:r>
              <a:rPr lang="en-US" dirty="0" smtClean="0"/>
              <a:t>In </a:t>
            </a:r>
            <a:r>
              <a:rPr lang="en-US" dirty="0"/>
              <a:t>a situation where the above treatment fails after 7 days or where the risk assessment is positive then treat </a:t>
            </a:r>
            <a:r>
              <a:rPr lang="en-US" dirty="0" smtClean="0"/>
              <a:t>as cervicitis.</a:t>
            </a:r>
            <a:endParaRPr lang="en-US" dirty="0"/>
          </a:p>
        </p:txBody>
      </p:sp>
    </p:spTree>
    <p:extLst>
      <p:ext uri="{BB962C8B-B14F-4D97-AF65-F5344CB8AC3E}">
        <p14:creationId xmlns:p14="http://schemas.microsoft.com/office/powerpoint/2010/main" val="2196950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57" y="351692"/>
            <a:ext cx="11507372" cy="6246056"/>
          </a:xfrm>
        </p:spPr>
        <p:txBody>
          <a:bodyPr>
            <a:normAutofit fontScale="62500" lnSpcReduction="20000"/>
          </a:bodyPr>
          <a:lstStyle/>
          <a:p>
            <a:pPr marL="0" indent="0">
              <a:buNone/>
            </a:pPr>
            <a:r>
              <a:rPr lang="en-US" sz="3200" b="1" dirty="0" smtClean="0"/>
              <a:t>2. Cervicitis</a:t>
            </a:r>
          </a:p>
          <a:p>
            <a:pPr marL="0" indent="0">
              <a:buNone/>
            </a:pPr>
            <a:r>
              <a:rPr lang="en-US" dirty="0" smtClean="0"/>
              <a:t>First </a:t>
            </a:r>
            <a:r>
              <a:rPr lang="en-US" dirty="0"/>
              <a:t>Line </a:t>
            </a:r>
            <a:r>
              <a:rPr lang="en-US" dirty="0" smtClean="0"/>
              <a:t>Preferred</a:t>
            </a:r>
          </a:p>
          <a:p>
            <a:pPr>
              <a:buFontTx/>
              <a:buChar char="-"/>
            </a:pPr>
            <a:r>
              <a:rPr lang="en-US" dirty="0" err="1" smtClean="0"/>
              <a:t>Cefixime</a:t>
            </a:r>
            <a:r>
              <a:rPr lang="en-US" dirty="0" smtClean="0"/>
              <a:t> </a:t>
            </a:r>
            <a:r>
              <a:rPr lang="en-US" dirty="0"/>
              <a:t>400 mg PO stat AND Azithromycin 1gm PO </a:t>
            </a:r>
            <a:r>
              <a:rPr lang="en-US" dirty="0" smtClean="0"/>
              <a:t>stat</a:t>
            </a:r>
          </a:p>
          <a:p>
            <a:pPr>
              <a:buFontTx/>
              <a:buChar char="-"/>
            </a:pPr>
            <a:r>
              <a:rPr lang="en-US" dirty="0" smtClean="0"/>
              <a:t>4Cs </a:t>
            </a:r>
          </a:p>
          <a:p>
            <a:pPr marL="0" indent="0">
              <a:buNone/>
            </a:pPr>
            <a:r>
              <a:rPr lang="en-US" dirty="0"/>
              <a:t> </a:t>
            </a:r>
            <a:r>
              <a:rPr lang="en-US" dirty="0" smtClean="0"/>
              <a:t> OR</a:t>
            </a:r>
          </a:p>
          <a:p>
            <a:pPr marL="0" indent="0">
              <a:buNone/>
            </a:pPr>
            <a:r>
              <a:rPr lang="en-US" dirty="0" smtClean="0"/>
              <a:t>Second </a:t>
            </a:r>
            <a:r>
              <a:rPr lang="en-US" dirty="0"/>
              <a:t>Line </a:t>
            </a:r>
            <a:r>
              <a:rPr lang="en-US" dirty="0" smtClean="0"/>
              <a:t>Preferred</a:t>
            </a:r>
          </a:p>
          <a:p>
            <a:pPr>
              <a:buFontTx/>
              <a:buChar char="-"/>
            </a:pPr>
            <a:r>
              <a:rPr lang="en-US" dirty="0" smtClean="0"/>
              <a:t>Ceftriaxone </a:t>
            </a:r>
            <a:r>
              <a:rPr lang="en-US" dirty="0"/>
              <a:t>500 mg IM stat AND Azithromycin 1gm PO stat; </a:t>
            </a:r>
            <a:endParaRPr lang="en-US" dirty="0" smtClean="0"/>
          </a:p>
          <a:p>
            <a:pPr>
              <a:buFontTx/>
              <a:buChar char="-"/>
            </a:pPr>
            <a:r>
              <a:rPr lang="en-US" dirty="0" smtClean="0"/>
              <a:t>OR </a:t>
            </a:r>
            <a:r>
              <a:rPr lang="en-US" dirty="0"/>
              <a:t>Gentamicin 240 mg IM stat AND Azithromycin 1gm PO </a:t>
            </a:r>
            <a:r>
              <a:rPr lang="en-US" dirty="0" smtClean="0"/>
              <a:t>stat</a:t>
            </a:r>
          </a:p>
          <a:p>
            <a:pPr>
              <a:buFontTx/>
              <a:buChar char="-"/>
            </a:pPr>
            <a:r>
              <a:rPr lang="en-US" dirty="0" smtClean="0"/>
              <a:t>4Cs </a:t>
            </a:r>
          </a:p>
          <a:p>
            <a:pPr marL="0" indent="0">
              <a:buNone/>
            </a:pPr>
            <a:r>
              <a:rPr lang="en-US" dirty="0" smtClean="0"/>
              <a:t>In </a:t>
            </a:r>
            <a:r>
              <a:rPr lang="en-US" dirty="0"/>
              <a:t>case the client is pregnant and has cervicitis then use the following; </a:t>
            </a:r>
            <a:endParaRPr lang="en-US" dirty="0" smtClean="0"/>
          </a:p>
          <a:p>
            <a:pPr marL="0" indent="0">
              <a:buNone/>
            </a:pPr>
            <a:r>
              <a:rPr lang="en-US" dirty="0" smtClean="0"/>
              <a:t>First </a:t>
            </a:r>
            <a:r>
              <a:rPr lang="en-US" dirty="0"/>
              <a:t>Line </a:t>
            </a:r>
            <a:r>
              <a:rPr lang="en-US" dirty="0" smtClean="0"/>
              <a:t>Preferred</a:t>
            </a:r>
          </a:p>
          <a:p>
            <a:pPr>
              <a:buFontTx/>
              <a:buChar char="-"/>
            </a:pPr>
            <a:r>
              <a:rPr lang="en-US" dirty="0" err="1" smtClean="0"/>
              <a:t>Cefixime</a:t>
            </a:r>
            <a:r>
              <a:rPr lang="en-US" dirty="0" smtClean="0"/>
              <a:t> </a:t>
            </a:r>
            <a:r>
              <a:rPr lang="en-US" dirty="0"/>
              <a:t>400 mg PO stat AND Azithromycin 1gm PO </a:t>
            </a:r>
            <a:r>
              <a:rPr lang="en-US" dirty="0" smtClean="0"/>
              <a:t>stat</a:t>
            </a:r>
          </a:p>
          <a:p>
            <a:pPr>
              <a:buFontTx/>
              <a:buChar char="-"/>
            </a:pPr>
            <a:r>
              <a:rPr lang="en-US" dirty="0" smtClean="0"/>
              <a:t>4Cs </a:t>
            </a:r>
          </a:p>
          <a:p>
            <a:pPr marL="0" indent="0">
              <a:buNone/>
            </a:pPr>
            <a:r>
              <a:rPr lang="en-US" dirty="0"/>
              <a:t> </a:t>
            </a:r>
            <a:r>
              <a:rPr lang="en-US" dirty="0" smtClean="0"/>
              <a:t> OR </a:t>
            </a:r>
          </a:p>
          <a:p>
            <a:pPr marL="0" indent="0">
              <a:buNone/>
            </a:pPr>
            <a:r>
              <a:rPr lang="en-US" dirty="0" smtClean="0"/>
              <a:t>Second </a:t>
            </a:r>
            <a:r>
              <a:rPr lang="en-US" dirty="0"/>
              <a:t>Line </a:t>
            </a:r>
            <a:r>
              <a:rPr lang="en-US" dirty="0" smtClean="0"/>
              <a:t>Preferred</a:t>
            </a:r>
          </a:p>
          <a:p>
            <a:pPr>
              <a:buFontTx/>
              <a:buChar char="-"/>
            </a:pPr>
            <a:r>
              <a:rPr lang="en-US" dirty="0" smtClean="0"/>
              <a:t>Ceftriaxone </a:t>
            </a:r>
            <a:r>
              <a:rPr lang="en-US" dirty="0"/>
              <a:t>500 mg IM stat AND Azithromycin 1gm PO </a:t>
            </a:r>
            <a:r>
              <a:rPr lang="en-US" dirty="0" smtClean="0"/>
              <a:t>stat</a:t>
            </a:r>
          </a:p>
          <a:p>
            <a:pPr>
              <a:buFontTx/>
              <a:buChar char="-"/>
            </a:pPr>
            <a:r>
              <a:rPr lang="en-US" dirty="0" smtClean="0"/>
              <a:t>4Cs </a:t>
            </a:r>
          </a:p>
          <a:p>
            <a:pPr marL="0" indent="0">
              <a:buNone/>
            </a:pPr>
            <a:r>
              <a:rPr lang="en-US" dirty="0" smtClean="0"/>
              <a:t>NOTE: Gentamicin </a:t>
            </a:r>
            <a:r>
              <a:rPr lang="en-US" dirty="0"/>
              <a:t>is contraindicated in pregnancy. </a:t>
            </a:r>
            <a:endParaRPr lang="en-US" dirty="0" smtClean="0"/>
          </a:p>
          <a:p>
            <a:pPr marL="0" indent="0">
              <a:buNone/>
            </a:pPr>
            <a:r>
              <a:rPr lang="en-US" dirty="0" smtClean="0"/>
              <a:t>Where </a:t>
            </a:r>
            <a:r>
              <a:rPr lang="en-US" dirty="0"/>
              <a:t>all the above treatment fails then refer clients to a health facility for relevant investigations and </a:t>
            </a:r>
            <a:r>
              <a:rPr lang="en-US" dirty="0" err="1"/>
              <a:t>aetiological</a:t>
            </a:r>
            <a:r>
              <a:rPr lang="en-US" dirty="0"/>
              <a:t> management </a:t>
            </a:r>
          </a:p>
        </p:txBody>
      </p:sp>
    </p:spTree>
    <p:extLst>
      <p:ext uri="{BB962C8B-B14F-4D97-AF65-F5344CB8AC3E}">
        <p14:creationId xmlns:p14="http://schemas.microsoft.com/office/powerpoint/2010/main" val="2071662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3034" y="49804"/>
            <a:ext cx="7230794" cy="6767824"/>
          </a:xfrm>
        </p:spPr>
      </p:pic>
    </p:spTree>
    <p:extLst>
      <p:ext uri="{BB962C8B-B14F-4D97-AF65-F5344CB8AC3E}">
        <p14:creationId xmlns:p14="http://schemas.microsoft.com/office/powerpoint/2010/main" val="3051674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705" y="2390872"/>
            <a:ext cx="9135793" cy="1325563"/>
          </a:xfrm>
          <a:ln>
            <a:solidFill>
              <a:schemeClr val="tx1"/>
            </a:solidFill>
          </a:ln>
        </p:spPr>
        <p:txBody>
          <a:bodyPr>
            <a:normAutofit/>
          </a:bodyPr>
          <a:lstStyle/>
          <a:p>
            <a:r>
              <a:rPr lang="en-US" sz="5400" b="1" dirty="0" smtClean="0"/>
              <a:t>Lower Abdominal Pain Syndrome</a:t>
            </a:r>
            <a:endParaRPr lang="en-US" sz="5400" b="1" dirty="0"/>
          </a:p>
        </p:txBody>
      </p:sp>
    </p:spTree>
    <p:extLst>
      <p:ext uri="{BB962C8B-B14F-4D97-AF65-F5344CB8AC3E}">
        <p14:creationId xmlns:p14="http://schemas.microsoft.com/office/powerpoint/2010/main" val="2908014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285" y="225083"/>
            <a:ext cx="11676185" cy="6386732"/>
          </a:xfrm>
        </p:spPr>
        <p:txBody>
          <a:bodyPr>
            <a:normAutofit/>
          </a:bodyPr>
          <a:lstStyle/>
          <a:p>
            <a:pPr marL="0" indent="0">
              <a:buNone/>
            </a:pPr>
            <a:r>
              <a:rPr lang="en-US" dirty="0"/>
              <a:t>Lower Abdominal Pain Syndrome In Women </a:t>
            </a:r>
            <a:endParaRPr lang="en-US" dirty="0" smtClean="0"/>
          </a:p>
          <a:p>
            <a:r>
              <a:rPr lang="en-US" dirty="0" smtClean="0"/>
              <a:t>All </a:t>
            </a:r>
            <a:r>
              <a:rPr lang="en-US" dirty="0"/>
              <a:t>sexually active women presenting with lower abdominal pain should be carefully evaluated for signs of pelvic inflammatory disease (PID). </a:t>
            </a:r>
            <a:endParaRPr lang="en-US" dirty="0" smtClean="0"/>
          </a:p>
          <a:p>
            <a:r>
              <a:rPr lang="en-US" dirty="0" smtClean="0"/>
              <a:t>Women </a:t>
            </a:r>
            <a:r>
              <a:rPr lang="en-US" dirty="0"/>
              <a:t>with other genital tract symptoms should have routine abdominal and bimanual examinations when possible, given that some women with PID will not complain of lower abdominal </a:t>
            </a:r>
            <a:r>
              <a:rPr lang="en-US" dirty="0" smtClean="0"/>
              <a:t>pain.</a:t>
            </a:r>
          </a:p>
          <a:p>
            <a:pPr marL="0" indent="0">
              <a:buNone/>
            </a:pPr>
            <a:r>
              <a:rPr lang="en-US" sz="2800" dirty="0" smtClean="0"/>
              <a:t>Symptoms </a:t>
            </a:r>
            <a:r>
              <a:rPr lang="en-US" sz="2800" dirty="0"/>
              <a:t>suggestive of PID include the following: </a:t>
            </a:r>
            <a:endParaRPr lang="en-US" sz="2800" dirty="0" smtClean="0"/>
          </a:p>
          <a:p>
            <a:pPr lvl="2">
              <a:buFont typeface="Wingdings" panose="05000000000000000000" pitchFamily="2" charset="2"/>
              <a:buChar char="Ø"/>
            </a:pPr>
            <a:r>
              <a:rPr lang="en-US" sz="2800" dirty="0" smtClean="0"/>
              <a:t>Lower </a:t>
            </a:r>
            <a:r>
              <a:rPr lang="en-US" sz="2800" dirty="0"/>
              <a:t>abdominal </a:t>
            </a:r>
            <a:r>
              <a:rPr lang="en-US" sz="2800" dirty="0" smtClean="0"/>
              <a:t>pain</a:t>
            </a:r>
          </a:p>
          <a:p>
            <a:pPr lvl="2">
              <a:buFont typeface="Wingdings" panose="05000000000000000000" pitchFamily="2" charset="2"/>
              <a:buChar char="Ø"/>
            </a:pPr>
            <a:r>
              <a:rPr lang="en-US" sz="2800" dirty="0" smtClean="0"/>
              <a:t>Pain </a:t>
            </a:r>
            <a:r>
              <a:rPr lang="en-US" sz="2800" dirty="0"/>
              <a:t>on intercourse (</a:t>
            </a:r>
            <a:r>
              <a:rPr lang="en-US" sz="2800" dirty="0" smtClean="0"/>
              <a:t>dyspareunia)</a:t>
            </a:r>
          </a:p>
          <a:p>
            <a:pPr lvl="2">
              <a:buFont typeface="Wingdings" panose="05000000000000000000" pitchFamily="2" charset="2"/>
              <a:buChar char="Ø"/>
            </a:pPr>
            <a:r>
              <a:rPr lang="en-US" sz="2800" dirty="0" smtClean="0"/>
              <a:t>Bleeding </a:t>
            </a:r>
            <a:r>
              <a:rPr lang="en-US" sz="2800" dirty="0"/>
              <a:t>after sex or between </a:t>
            </a:r>
            <a:r>
              <a:rPr lang="en-US" sz="2800" dirty="0" smtClean="0"/>
              <a:t>periods</a:t>
            </a:r>
          </a:p>
          <a:p>
            <a:pPr lvl="2">
              <a:buFont typeface="Wingdings" panose="05000000000000000000" pitchFamily="2" charset="2"/>
              <a:buChar char="Ø"/>
            </a:pPr>
            <a:r>
              <a:rPr lang="en-US" sz="2800" dirty="0" smtClean="0"/>
              <a:t>Pain </a:t>
            </a:r>
            <a:r>
              <a:rPr lang="en-US" sz="2800" dirty="0"/>
              <a:t>associated with periods (if this is a new </a:t>
            </a:r>
            <a:r>
              <a:rPr lang="en-US" sz="2800" dirty="0" smtClean="0"/>
              <a:t>symptom)</a:t>
            </a:r>
          </a:p>
          <a:p>
            <a:pPr lvl="2">
              <a:buFont typeface="Wingdings" panose="05000000000000000000" pitchFamily="2" charset="2"/>
              <a:buChar char="Ø"/>
            </a:pPr>
            <a:r>
              <a:rPr lang="en-US" sz="2800" dirty="0" smtClean="0"/>
              <a:t>Vaginal discharge</a:t>
            </a:r>
          </a:p>
          <a:p>
            <a:pPr lvl="2">
              <a:buFont typeface="Wingdings" panose="05000000000000000000" pitchFamily="2" charset="2"/>
              <a:buChar char="Ø"/>
            </a:pPr>
            <a:r>
              <a:rPr lang="en-US" sz="2800" dirty="0" smtClean="0"/>
              <a:t>Pain </a:t>
            </a:r>
            <a:r>
              <a:rPr lang="en-US" sz="2800" dirty="0"/>
              <a:t>on urination (</a:t>
            </a:r>
            <a:r>
              <a:rPr lang="en-US" sz="2800" dirty="0" smtClean="0"/>
              <a:t>dysuria)</a:t>
            </a:r>
          </a:p>
          <a:p>
            <a:pPr lvl="2">
              <a:buFont typeface="Wingdings" panose="05000000000000000000" pitchFamily="2" charset="2"/>
              <a:buChar char="Ø"/>
            </a:pPr>
            <a:r>
              <a:rPr lang="en-US" sz="2800" dirty="0" smtClean="0"/>
              <a:t>Fever</a:t>
            </a:r>
            <a:r>
              <a:rPr lang="en-US" sz="2800" dirty="0"/>
              <a:t>, nausea and vomiting may also be present </a:t>
            </a:r>
          </a:p>
        </p:txBody>
      </p:sp>
    </p:spTree>
    <p:extLst>
      <p:ext uri="{BB962C8B-B14F-4D97-AF65-F5344CB8AC3E}">
        <p14:creationId xmlns:p14="http://schemas.microsoft.com/office/powerpoint/2010/main" val="9950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Gonorrhea</a:t>
            </a:r>
            <a:endParaRPr lang="en-US" b="1" dirty="0"/>
          </a:p>
        </p:txBody>
      </p:sp>
      <p:sp>
        <p:nvSpPr>
          <p:cNvPr id="3" name="Content Placeholder 2"/>
          <p:cNvSpPr>
            <a:spLocks noGrp="1"/>
          </p:cNvSpPr>
          <p:nvPr>
            <p:ph idx="1"/>
          </p:nvPr>
        </p:nvSpPr>
        <p:spPr/>
        <p:txBody>
          <a:bodyPr>
            <a:normAutofit fontScale="92500" lnSpcReduction="20000"/>
          </a:bodyPr>
          <a:lstStyle/>
          <a:p>
            <a:pPr marL="0" indent="0" algn="just">
              <a:buNone/>
            </a:pPr>
            <a:r>
              <a:rPr lang="en-US" b="1" u="sng" dirty="0" smtClean="0"/>
              <a:t>Introduction</a:t>
            </a:r>
          </a:p>
          <a:p>
            <a:pPr algn="just"/>
            <a:r>
              <a:rPr lang="en-US" dirty="0" smtClean="0"/>
              <a:t>Infection of Mucous membrane by </a:t>
            </a:r>
            <a:r>
              <a:rPr lang="en-US" b="1" dirty="0" smtClean="0"/>
              <a:t>Neisseria Gonorrhea (NG).</a:t>
            </a:r>
          </a:p>
          <a:p>
            <a:pPr algn="just"/>
            <a:r>
              <a:rPr lang="en-US" dirty="0"/>
              <a:t>T</a:t>
            </a:r>
            <a:r>
              <a:rPr lang="en-US" dirty="0" smtClean="0"/>
              <a:t>he bacterium Neisseria gonorrhoeae, was named after the scientist, Albert Neisser, who identified it in 1879.</a:t>
            </a:r>
          </a:p>
          <a:p>
            <a:pPr algn="just"/>
            <a:r>
              <a:rPr lang="en-US" dirty="0" smtClean="0"/>
              <a:t>NG is an organism commonly known as </a:t>
            </a:r>
            <a:r>
              <a:rPr lang="en-US" b="1" dirty="0" smtClean="0"/>
              <a:t>Gonococcus</a:t>
            </a:r>
            <a:r>
              <a:rPr lang="en-US" dirty="0"/>
              <a:t> </a:t>
            </a:r>
            <a:r>
              <a:rPr lang="en-US" dirty="0" smtClean="0"/>
              <a:t>hence the term “gonococcal infection.”</a:t>
            </a:r>
          </a:p>
          <a:p>
            <a:pPr algn="just"/>
            <a:r>
              <a:rPr lang="en-US" dirty="0" smtClean="0"/>
              <a:t>Morphology – Gonococcus is strictly a parasite of man. The coccus is gram negative diplococcus bacterium , oval or spherical 0.8-0.6 u with adjacent sides concave (bean shaped) and arranged to pair. It is found predominantly within the polymorphs. </a:t>
            </a:r>
          </a:p>
          <a:p>
            <a:pPr algn="just"/>
            <a:r>
              <a:rPr lang="en-US" dirty="0" smtClean="0"/>
              <a:t>The term gonorrhoeae is derived from a Greek word that means “flow of seed.” </a:t>
            </a:r>
          </a:p>
          <a:p>
            <a:pPr algn="just"/>
            <a:endParaRPr lang="en-US" dirty="0" smtClean="0"/>
          </a:p>
          <a:p>
            <a:pPr algn="just"/>
            <a:endParaRPr lang="en-US" dirty="0"/>
          </a:p>
        </p:txBody>
      </p:sp>
    </p:spTree>
    <p:extLst>
      <p:ext uri="{BB962C8B-B14F-4D97-AF65-F5344CB8AC3E}">
        <p14:creationId xmlns:p14="http://schemas.microsoft.com/office/powerpoint/2010/main" val="35112179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948" y="281354"/>
            <a:ext cx="11788726" cy="6372664"/>
          </a:xfrm>
        </p:spPr>
        <p:txBody>
          <a:bodyPr/>
          <a:lstStyle/>
          <a:p>
            <a:pPr marL="0" indent="0">
              <a:buNone/>
            </a:pPr>
            <a:r>
              <a:rPr lang="en-US" b="1" dirty="0"/>
              <a:t>Syndromic Treatment of Lower Abdominal Pain in </a:t>
            </a:r>
            <a:r>
              <a:rPr lang="en-US" b="1" dirty="0" smtClean="0"/>
              <a:t>Women</a:t>
            </a:r>
          </a:p>
          <a:p>
            <a:pPr marL="0" indent="0">
              <a:buNone/>
            </a:pPr>
            <a:r>
              <a:rPr lang="en-US" dirty="0" smtClean="0"/>
              <a:t>Suspected </a:t>
            </a:r>
            <a:r>
              <a:rPr lang="en-US" dirty="0"/>
              <a:t>PID, which presents, as lower abdominal pain syndrome in women should be treated promptly to avoid complications associated with it. </a:t>
            </a:r>
            <a:endParaRPr lang="en-US" dirty="0" smtClean="0"/>
          </a:p>
          <a:p>
            <a:pPr marL="0" indent="0">
              <a:buNone/>
            </a:pPr>
            <a:r>
              <a:rPr lang="en-US" dirty="0" smtClean="0"/>
              <a:t>First </a:t>
            </a:r>
            <a:r>
              <a:rPr lang="en-US" dirty="0"/>
              <a:t>Line </a:t>
            </a:r>
            <a:r>
              <a:rPr lang="en-US" dirty="0" smtClean="0"/>
              <a:t>Preferred</a:t>
            </a:r>
          </a:p>
          <a:p>
            <a:pPr>
              <a:buFontTx/>
              <a:buChar char="-"/>
            </a:pPr>
            <a:r>
              <a:rPr lang="en-US" dirty="0" err="1" smtClean="0"/>
              <a:t>Cefixime</a:t>
            </a:r>
            <a:r>
              <a:rPr lang="en-US" dirty="0" smtClean="0"/>
              <a:t> </a:t>
            </a:r>
            <a:r>
              <a:rPr lang="en-US" dirty="0"/>
              <a:t>400 mg PO stat AND </a:t>
            </a:r>
            <a:r>
              <a:rPr lang="en-US" dirty="0" err="1"/>
              <a:t>Doxcycline</a:t>
            </a:r>
            <a:r>
              <a:rPr lang="en-US" dirty="0"/>
              <a:t> 100 mg PO BD for 14 days AND Metronidazole 400 mg PO TDS for 14 days: 4Cs </a:t>
            </a:r>
            <a:endParaRPr lang="en-US" dirty="0" smtClean="0"/>
          </a:p>
          <a:p>
            <a:pPr marL="0" indent="0">
              <a:buNone/>
            </a:pPr>
            <a:r>
              <a:rPr lang="en-US" dirty="0" smtClean="0"/>
              <a:t>          </a:t>
            </a:r>
          </a:p>
          <a:p>
            <a:pPr marL="0" indent="0">
              <a:buNone/>
            </a:pPr>
            <a:r>
              <a:rPr lang="en-US" dirty="0" smtClean="0"/>
              <a:t>Second </a:t>
            </a:r>
            <a:r>
              <a:rPr lang="en-US" dirty="0"/>
              <a:t>Line </a:t>
            </a:r>
            <a:r>
              <a:rPr lang="en-US" dirty="0" smtClean="0"/>
              <a:t>Preferred</a:t>
            </a:r>
          </a:p>
          <a:p>
            <a:pPr>
              <a:buFontTx/>
              <a:buChar char="-"/>
            </a:pPr>
            <a:r>
              <a:rPr lang="en-US" dirty="0" smtClean="0"/>
              <a:t>Ceftriaxone </a:t>
            </a:r>
            <a:r>
              <a:rPr lang="en-US" dirty="0"/>
              <a:t>500 mg IM stat AND </a:t>
            </a:r>
            <a:r>
              <a:rPr lang="en-US" dirty="0" err="1"/>
              <a:t>Doxcycline</a:t>
            </a:r>
            <a:r>
              <a:rPr lang="en-US" dirty="0"/>
              <a:t> 100 mg PO BD for 14 days AND Metronidazole 400 mg PO TDS for 14 days: 4Cs </a:t>
            </a:r>
            <a:endParaRPr lang="en-US" dirty="0" smtClean="0"/>
          </a:p>
          <a:p>
            <a:pPr marL="0" indent="0">
              <a:buNone/>
            </a:pPr>
            <a:r>
              <a:rPr lang="en-US" dirty="0" smtClean="0"/>
              <a:t>          OR</a:t>
            </a:r>
          </a:p>
          <a:p>
            <a:pPr marL="0" indent="0">
              <a:buNone/>
            </a:pPr>
            <a:r>
              <a:rPr lang="en-US" dirty="0" smtClean="0"/>
              <a:t>- Gentamicin </a:t>
            </a:r>
            <a:r>
              <a:rPr lang="en-US" dirty="0"/>
              <a:t>240 mg IM stat AND </a:t>
            </a:r>
            <a:r>
              <a:rPr lang="en-US" dirty="0" err="1"/>
              <a:t>Doxcycline</a:t>
            </a:r>
            <a:r>
              <a:rPr lang="en-US" dirty="0"/>
              <a:t> 100 mg PO BD for 14 days AND Metronidazole 400 mg PO TDS for 14 days: 4Cs </a:t>
            </a:r>
          </a:p>
        </p:txBody>
      </p:sp>
    </p:spTree>
    <p:extLst>
      <p:ext uri="{BB962C8B-B14F-4D97-AF65-F5344CB8AC3E}">
        <p14:creationId xmlns:p14="http://schemas.microsoft.com/office/powerpoint/2010/main" val="3031339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523" y="48571"/>
            <a:ext cx="6949440" cy="6659782"/>
          </a:xfrm>
        </p:spPr>
      </p:pic>
    </p:spTree>
    <p:extLst>
      <p:ext uri="{BB962C8B-B14F-4D97-AF65-F5344CB8AC3E}">
        <p14:creationId xmlns:p14="http://schemas.microsoft.com/office/powerpoint/2010/main" val="2088111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336" y="2489346"/>
            <a:ext cx="6668086" cy="1325563"/>
          </a:xfrm>
          <a:ln>
            <a:solidFill>
              <a:schemeClr val="tx1"/>
            </a:solidFill>
          </a:ln>
        </p:spPr>
        <p:txBody>
          <a:bodyPr>
            <a:noAutofit/>
          </a:bodyPr>
          <a:lstStyle/>
          <a:p>
            <a:r>
              <a:rPr lang="en-US" sz="5400" b="1" dirty="0"/>
              <a:t>Genital Ulcer Syndrome </a:t>
            </a:r>
          </a:p>
        </p:txBody>
      </p:sp>
    </p:spTree>
    <p:extLst>
      <p:ext uri="{BB962C8B-B14F-4D97-AF65-F5344CB8AC3E}">
        <p14:creationId xmlns:p14="http://schemas.microsoft.com/office/powerpoint/2010/main" val="25970817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6092" y="801858"/>
            <a:ext cx="10087708" cy="5375105"/>
          </a:xfrm>
        </p:spPr>
        <p:txBody>
          <a:bodyPr>
            <a:normAutofit/>
          </a:bodyPr>
          <a:lstStyle/>
          <a:p>
            <a:pPr marL="0" indent="0">
              <a:buNone/>
            </a:pPr>
            <a:r>
              <a:rPr lang="en-US" sz="4400" dirty="0"/>
              <a:t>Genital Ulcer Syndrome </a:t>
            </a:r>
            <a:endParaRPr lang="en-US" sz="4400" dirty="0" smtClean="0"/>
          </a:p>
          <a:p>
            <a:pPr marL="0" indent="0">
              <a:buNone/>
            </a:pPr>
            <a:endParaRPr lang="en-US" sz="4400" dirty="0" smtClean="0"/>
          </a:p>
          <a:p>
            <a:r>
              <a:rPr lang="en-US" sz="4400" dirty="0" smtClean="0"/>
              <a:t>Genital </a:t>
            </a:r>
            <a:r>
              <a:rPr lang="en-US" sz="4400" dirty="0"/>
              <a:t>ulcers in both men and women resulting from STIs are a result of either syphilis or chancroid if solitary, or of viral herpes if multiple and vesicular. </a:t>
            </a:r>
          </a:p>
        </p:txBody>
      </p:sp>
    </p:spTree>
    <p:extLst>
      <p:ext uri="{BB962C8B-B14F-4D97-AF65-F5344CB8AC3E}">
        <p14:creationId xmlns:p14="http://schemas.microsoft.com/office/powerpoint/2010/main" val="2432221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0" y="2137654"/>
            <a:ext cx="10515600" cy="1325563"/>
          </a:xfrm>
          <a:ln>
            <a:solidFill>
              <a:schemeClr val="tx1"/>
            </a:solidFill>
          </a:ln>
        </p:spPr>
        <p:txBody>
          <a:bodyPr>
            <a:noAutofit/>
          </a:bodyPr>
          <a:lstStyle/>
          <a:p>
            <a:pPr algn="ctr"/>
            <a:r>
              <a:rPr lang="en-US" sz="5400" dirty="0"/>
              <a:t>Syndromic Treatment of Genital Ulcer Syndrome</a:t>
            </a:r>
          </a:p>
        </p:txBody>
      </p:sp>
    </p:spTree>
    <p:extLst>
      <p:ext uri="{BB962C8B-B14F-4D97-AF65-F5344CB8AC3E}">
        <p14:creationId xmlns:p14="http://schemas.microsoft.com/office/powerpoint/2010/main" val="13339575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083" y="239151"/>
            <a:ext cx="11128717" cy="5937812"/>
          </a:xfrm>
        </p:spPr>
        <p:txBody>
          <a:bodyPr/>
          <a:lstStyle/>
          <a:p>
            <a:pPr marL="514350" indent="-514350">
              <a:buAutoNum type="arabicPeriod"/>
            </a:pPr>
            <a:r>
              <a:rPr lang="en-US" b="1" dirty="0" smtClean="0"/>
              <a:t>Non-vesicular Ulcer</a:t>
            </a:r>
          </a:p>
          <a:p>
            <a:pPr marL="0" indent="0">
              <a:buNone/>
            </a:pPr>
            <a:endParaRPr lang="en-US" b="1" dirty="0" smtClean="0"/>
          </a:p>
          <a:p>
            <a:pPr marL="0" indent="0">
              <a:buNone/>
            </a:pPr>
            <a:r>
              <a:rPr lang="en-US" dirty="0" smtClean="0"/>
              <a:t>First </a:t>
            </a:r>
            <a:r>
              <a:rPr lang="en-US" dirty="0"/>
              <a:t>Line Preferred </a:t>
            </a:r>
            <a:r>
              <a:rPr lang="en-US" dirty="0" smtClean="0"/>
              <a:t>Treatment</a:t>
            </a:r>
          </a:p>
          <a:p>
            <a:pPr>
              <a:buFontTx/>
              <a:buChar char="-"/>
            </a:pPr>
            <a:r>
              <a:rPr lang="en-US" dirty="0" err="1" smtClean="0"/>
              <a:t>Benzathine</a:t>
            </a:r>
            <a:r>
              <a:rPr lang="en-US" dirty="0" smtClean="0"/>
              <a:t> </a:t>
            </a:r>
            <a:r>
              <a:rPr lang="en-US" dirty="0"/>
              <a:t>penicillin 2.4 MU IM weekly for 3 weeks AND Azithromycin 2 gm PO stat: 4Cs </a:t>
            </a:r>
            <a:endParaRPr lang="en-US" dirty="0" smtClean="0"/>
          </a:p>
          <a:p>
            <a:pPr marL="0" indent="0">
              <a:buNone/>
            </a:pPr>
            <a:r>
              <a:rPr lang="en-US" dirty="0"/>
              <a:t> </a:t>
            </a:r>
            <a:r>
              <a:rPr lang="en-US" dirty="0" smtClean="0"/>
              <a:t>     </a:t>
            </a:r>
          </a:p>
          <a:p>
            <a:pPr marL="0" indent="0">
              <a:buNone/>
            </a:pPr>
            <a:r>
              <a:rPr lang="en-US" dirty="0" smtClean="0"/>
              <a:t>Second </a:t>
            </a:r>
            <a:r>
              <a:rPr lang="en-US" dirty="0"/>
              <a:t>Line Preferred </a:t>
            </a:r>
            <a:r>
              <a:rPr lang="en-US" dirty="0" smtClean="0"/>
              <a:t>Treatment</a:t>
            </a:r>
          </a:p>
          <a:p>
            <a:pPr>
              <a:buFontTx/>
              <a:buChar char="-"/>
            </a:pPr>
            <a:r>
              <a:rPr lang="en-US" dirty="0" smtClean="0"/>
              <a:t>Ceftriaxone </a:t>
            </a:r>
            <a:r>
              <a:rPr lang="en-US" dirty="0"/>
              <a:t>1 gm IM stat AND Doxycycline 100 mg PO BD for 14 days: 4Cs. </a:t>
            </a:r>
            <a:endParaRPr lang="en-US" dirty="0" smtClean="0"/>
          </a:p>
          <a:p>
            <a:r>
              <a:rPr lang="en-US" dirty="0" smtClean="0"/>
              <a:t>Doxycycline </a:t>
            </a:r>
            <a:r>
              <a:rPr lang="en-US" dirty="0"/>
              <a:t>is contraindicated in pregnancy </a:t>
            </a:r>
          </a:p>
          <a:p>
            <a:r>
              <a:rPr lang="en-US" dirty="0" smtClean="0"/>
              <a:t>If </a:t>
            </a:r>
            <a:r>
              <a:rPr lang="en-US" dirty="0"/>
              <a:t>a patient has a known allergy to penicillin </a:t>
            </a:r>
            <a:r>
              <a:rPr lang="en-US" dirty="0" smtClean="0"/>
              <a:t>- Azithromycin </a:t>
            </a:r>
            <a:r>
              <a:rPr lang="en-US" dirty="0"/>
              <a:t>2 gm PO </a:t>
            </a:r>
            <a:r>
              <a:rPr lang="en-US" dirty="0" smtClean="0"/>
              <a:t>stat, should </a:t>
            </a:r>
            <a:r>
              <a:rPr lang="en-US" dirty="0"/>
              <a:t>be given instead of </a:t>
            </a:r>
            <a:r>
              <a:rPr lang="en-US" dirty="0" err="1"/>
              <a:t>Benzathine</a:t>
            </a:r>
            <a:r>
              <a:rPr lang="en-US" dirty="0"/>
              <a:t> </a:t>
            </a:r>
            <a:r>
              <a:rPr lang="en-US" dirty="0" smtClean="0"/>
              <a:t>penicillin or </a:t>
            </a:r>
            <a:r>
              <a:rPr lang="en-US" dirty="0"/>
              <a:t>Ceftriaxone</a:t>
            </a:r>
            <a:r>
              <a:rPr lang="en-US" dirty="0" smtClean="0"/>
              <a:t>.</a:t>
            </a:r>
            <a:endParaRPr lang="en-US" dirty="0"/>
          </a:p>
        </p:txBody>
      </p:sp>
    </p:spTree>
    <p:extLst>
      <p:ext uri="{BB962C8B-B14F-4D97-AF65-F5344CB8AC3E}">
        <p14:creationId xmlns:p14="http://schemas.microsoft.com/office/powerpoint/2010/main" val="20598595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218" y="281354"/>
            <a:ext cx="11100582" cy="5895609"/>
          </a:xfrm>
        </p:spPr>
        <p:txBody>
          <a:bodyPr/>
          <a:lstStyle/>
          <a:p>
            <a:pPr marL="0" indent="0">
              <a:buNone/>
            </a:pPr>
            <a:r>
              <a:rPr lang="en-US" b="1" dirty="0" smtClean="0"/>
              <a:t>2. Vesicular </a:t>
            </a:r>
            <a:r>
              <a:rPr lang="en-US" b="1" dirty="0"/>
              <a:t>Ulcers </a:t>
            </a:r>
            <a:endParaRPr lang="en-US" b="1" dirty="0" smtClean="0"/>
          </a:p>
          <a:p>
            <a:pPr marL="0" indent="0">
              <a:buNone/>
            </a:pPr>
            <a:r>
              <a:rPr lang="en-US" dirty="0" smtClean="0"/>
              <a:t>First </a:t>
            </a:r>
            <a:r>
              <a:rPr lang="en-US" dirty="0"/>
              <a:t>Line Preferred </a:t>
            </a:r>
            <a:r>
              <a:rPr lang="en-US" dirty="0" smtClean="0"/>
              <a:t>Treatment</a:t>
            </a:r>
          </a:p>
          <a:p>
            <a:pPr>
              <a:buFontTx/>
              <a:buChar char="-"/>
            </a:pPr>
            <a:r>
              <a:rPr lang="en-US" dirty="0" smtClean="0"/>
              <a:t>Azithromycin </a:t>
            </a:r>
            <a:r>
              <a:rPr lang="en-US" dirty="0"/>
              <a:t>2 gm PO stat AND Acyclovir 400 mg PO TDS for 10 days: 4Cs </a:t>
            </a:r>
            <a:r>
              <a:rPr lang="en-US" dirty="0" smtClean="0"/>
              <a:t>    </a:t>
            </a:r>
          </a:p>
          <a:p>
            <a:pPr marL="0" indent="0">
              <a:buNone/>
            </a:pPr>
            <a:endParaRPr lang="en-US" dirty="0" smtClean="0"/>
          </a:p>
          <a:p>
            <a:pPr marL="0" indent="0">
              <a:buNone/>
            </a:pPr>
            <a:r>
              <a:rPr lang="en-US" dirty="0" smtClean="0"/>
              <a:t>Second </a:t>
            </a:r>
            <a:r>
              <a:rPr lang="en-US" dirty="0"/>
              <a:t>Line Preferred </a:t>
            </a:r>
            <a:r>
              <a:rPr lang="en-US" dirty="0" smtClean="0"/>
              <a:t>Treatment</a:t>
            </a:r>
          </a:p>
          <a:p>
            <a:pPr>
              <a:buFontTx/>
              <a:buChar char="-"/>
            </a:pPr>
            <a:r>
              <a:rPr lang="en-US" dirty="0" smtClean="0"/>
              <a:t>Acyclovir </a:t>
            </a:r>
            <a:r>
              <a:rPr lang="en-US" dirty="0"/>
              <a:t>400 mg PO TDS for 5 days or 800 mg PO TDS for 2 days if there is a history of recurrent HSV 2: 4Cs </a:t>
            </a:r>
            <a:endParaRPr lang="en-US" dirty="0" smtClean="0"/>
          </a:p>
          <a:p>
            <a:pPr marL="0" indent="0">
              <a:buNone/>
            </a:pPr>
            <a:endParaRPr lang="en-US" dirty="0"/>
          </a:p>
          <a:p>
            <a:pPr marL="0" indent="0">
              <a:buNone/>
            </a:pPr>
            <a:r>
              <a:rPr lang="en-US" dirty="0" smtClean="0"/>
              <a:t>* </a:t>
            </a:r>
            <a:r>
              <a:rPr lang="en-US" dirty="0"/>
              <a:t>For HIV infected patients use Acyclovir 400 mg TDS for 10 days</a:t>
            </a:r>
          </a:p>
        </p:txBody>
      </p:sp>
    </p:spTree>
    <p:extLst>
      <p:ext uri="{BB962C8B-B14F-4D97-AF65-F5344CB8AC3E}">
        <p14:creationId xmlns:p14="http://schemas.microsoft.com/office/powerpoint/2010/main" val="41447238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9828" y="337625"/>
            <a:ext cx="10973972" cy="5839338"/>
          </a:xfrm>
        </p:spPr>
        <p:txBody>
          <a:bodyPr/>
          <a:lstStyle/>
          <a:p>
            <a:pPr marL="0" indent="0">
              <a:buNone/>
            </a:pPr>
            <a:r>
              <a:rPr lang="en-US" dirty="0"/>
              <a:t>Treatment of </a:t>
            </a:r>
            <a:r>
              <a:rPr lang="en-US" dirty="0" err="1"/>
              <a:t>Aetiologically</a:t>
            </a:r>
            <a:r>
              <a:rPr lang="en-US" dirty="0"/>
              <a:t> Diagnosed Syphilis </a:t>
            </a:r>
            <a:endParaRPr lang="en-US" dirty="0" smtClean="0"/>
          </a:p>
          <a:p>
            <a:pPr marL="0" indent="0">
              <a:buNone/>
            </a:pPr>
            <a:r>
              <a:rPr lang="en-US" dirty="0" smtClean="0"/>
              <a:t>If </a:t>
            </a:r>
            <a:r>
              <a:rPr lang="en-US" dirty="0"/>
              <a:t>primary syphilis, secondary syphilis or history of non-reactive RPR test within the past 2 years: </a:t>
            </a:r>
            <a:r>
              <a:rPr lang="en-US" dirty="0" err="1"/>
              <a:t>Benzathine</a:t>
            </a:r>
            <a:r>
              <a:rPr lang="en-US" dirty="0"/>
              <a:t> penicillin G 2.4 million units IM stat Or Ceftriaxone 1gm IM daily for 8-10 days in case of penicillin </a:t>
            </a:r>
            <a:r>
              <a:rPr lang="en-US" dirty="0" smtClean="0"/>
              <a:t>allergy</a:t>
            </a:r>
          </a:p>
          <a:p>
            <a:pPr marL="0" indent="0">
              <a:buNone/>
            </a:pPr>
            <a:endParaRPr lang="en-US" dirty="0"/>
          </a:p>
          <a:p>
            <a:pPr marL="0" indent="0">
              <a:buNone/>
            </a:pPr>
            <a:r>
              <a:rPr lang="en-US" dirty="0" smtClean="0"/>
              <a:t>If </a:t>
            </a:r>
            <a:r>
              <a:rPr lang="en-US" dirty="0"/>
              <a:t>infected more than two years ago or no prior history of non-reactive RPR test (unknown duration</a:t>
            </a:r>
            <a:r>
              <a:rPr lang="en-US" dirty="0" smtClean="0"/>
              <a:t>): </a:t>
            </a:r>
            <a:r>
              <a:rPr lang="en-US" dirty="0" err="1" smtClean="0"/>
              <a:t>Benzathine</a:t>
            </a:r>
            <a:r>
              <a:rPr lang="en-US" dirty="0" smtClean="0"/>
              <a:t> </a:t>
            </a:r>
            <a:r>
              <a:rPr lang="en-US" dirty="0"/>
              <a:t>penicillin G 2.4 million units IM weekly for 3 weeks Or Erythromycin 500 mg </a:t>
            </a:r>
            <a:r>
              <a:rPr lang="en-US" dirty="0" smtClean="0"/>
              <a:t>PO </a:t>
            </a:r>
            <a:r>
              <a:rPr lang="en-US" dirty="0"/>
              <a:t>QID for 30 days </a:t>
            </a:r>
          </a:p>
        </p:txBody>
      </p:sp>
    </p:spTree>
    <p:extLst>
      <p:ext uri="{BB962C8B-B14F-4D97-AF65-F5344CB8AC3E}">
        <p14:creationId xmlns:p14="http://schemas.microsoft.com/office/powerpoint/2010/main" val="11812121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791" y="111902"/>
            <a:ext cx="7547471" cy="6369310"/>
          </a:xfrm>
          <a:prstGeom prst="rect">
            <a:avLst/>
          </a:prstGeom>
        </p:spPr>
      </p:pic>
      <p:pic>
        <p:nvPicPr>
          <p:cNvPr id="5" name="Picture 4"/>
          <p:cNvPicPr>
            <a:picLocks noChangeAspect="1"/>
          </p:cNvPicPr>
          <p:nvPr/>
        </p:nvPicPr>
        <p:blipFill>
          <a:blip r:embed="rId3"/>
          <a:stretch>
            <a:fillRect/>
          </a:stretch>
        </p:blipFill>
        <p:spPr>
          <a:xfrm>
            <a:off x="7071131" y="3522884"/>
            <a:ext cx="4560579" cy="824033"/>
          </a:xfrm>
          <a:prstGeom prst="rect">
            <a:avLst/>
          </a:prstGeom>
        </p:spPr>
      </p:pic>
    </p:spTree>
    <p:extLst>
      <p:ext uri="{BB962C8B-B14F-4D97-AF65-F5344CB8AC3E}">
        <p14:creationId xmlns:p14="http://schemas.microsoft.com/office/powerpoint/2010/main" val="12934620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818" y="2545616"/>
            <a:ext cx="7883770" cy="1325563"/>
          </a:xfrm>
          <a:ln>
            <a:solidFill>
              <a:schemeClr val="tx1"/>
            </a:solidFill>
          </a:ln>
        </p:spPr>
        <p:txBody>
          <a:bodyPr/>
          <a:lstStyle/>
          <a:p>
            <a:r>
              <a:rPr lang="en-US" b="1" dirty="0"/>
              <a:t>Anorectal </a:t>
            </a:r>
            <a:r>
              <a:rPr lang="en-US" b="1" dirty="0" smtClean="0"/>
              <a:t>Discharge Syndrome</a:t>
            </a:r>
            <a:endParaRPr lang="en-US" b="1" dirty="0"/>
          </a:p>
        </p:txBody>
      </p:sp>
    </p:spTree>
    <p:extLst>
      <p:ext uri="{BB962C8B-B14F-4D97-AF65-F5344CB8AC3E}">
        <p14:creationId xmlns:p14="http://schemas.microsoft.com/office/powerpoint/2010/main" val="3446161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911"/>
            <a:ext cx="10515600" cy="991672"/>
          </a:xfrm>
        </p:spPr>
        <p:txBody>
          <a:bodyPr>
            <a:normAutofit/>
          </a:bodyPr>
          <a:lstStyle/>
          <a:p>
            <a:r>
              <a:rPr lang="en-US" b="1" u="sng" dirty="0" smtClean="0"/>
              <a:t>Transmission of Gonorrhea</a:t>
            </a:r>
            <a:endParaRPr lang="en-US" b="1" u="sng" dirty="0"/>
          </a:p>
        </p:txBody>
      </p:sp>
      <p:sp>
        <p:nvSpPr>
          <p:cNvPr id="3" name="Content Placeholder 2"/>
          <p:cNvSpPr>
            <a:spLocks noGrp="1"/>
          </p:cNvSpPr>
          <p:nvPr>
            <p:ph idx="1"/>
          </p:nvPr>
        </p:nvSpPr>
        <p:spPr>
          <a:xfrm>
            <a:off x="656823" y="1107582"/>
            <a:ext cx="11307650" cy="5447763"/>
          </a:xfrm>
        </p:spPr>
        <p:txBody>
          <a:bodyPr>
            <a:noAutofit/>
          </a:bodyPr>
          <a:lstStyle/>
          <a:p>
            <a:pPr algn="just"/>
            <a:r>
              <a:rPr lang="en-US" sz="2400" dirty="0" smtClean="0"/>
              <a:t>There are more than 16 different strains of N. gonorrhoeae, some more damaging than others.</a:t>
            </a:r>
          </a:p>
          <a:p>
            <a:pPr algn="just"/>
            <a:r>
              <a:rPr lang="en-US" sz="2400" dirty="0" smtClean="0"/>
              <a:t>All strains die quickly when exposed to dry air and sunlight, so it is virtually impossible to catch this disease by touching toilet seats and only very rarely can it be transmitted by moist towels, clothes, or hands.</a:t>
            </a:r>
          </a:p>
          <a:p>
            <a:pPr algn="just"/>
            <a:r>
              <a:rPr lang="en-US" sz="2400" dirty="0" smtClean="0"/>
              <a:t>The main way this bacterium is transmitted Is during heterosexual or homosexual coitus.</a:t>
            </a:r>
          </a:p>
          <a:p>
            <a:pPr algn="just"/>
            <a:r>
              <a:rPr lang="en-US" sz="2400" dirty="0" smtClean="0"/>
              <a:t>The bacteria also can be transmitted to the mouth or anus during oral or anal coitus.</a:t>
            </a:r>
          </a:p>
          <a:p>
            <a:pPr algn="just"/>
            <a:r>
              <a:rPr lang="en-US" sz="2400" dirty="0" smtClean="0"/>
              <a:t>Nonoxynol-9, an ingredient in spermicides, can reduce gonorrhea transmission by 60%.</a:t>
            </a:r>
          </a:p>
          <a:p>
            <a:pPr algn="just"/>
            <a:r>
              <a:rPr lang="en-US" sz="2400" dirty="0" smtClean="0"/>
              <a:t>The gonorrhea bacteria thrive in the moist membranes of the urogenital tract, as well as in the mouth and oral cavity, anus, and eyes.</a:t>
            </a:r>
          </a:p>
          <a:p>
            <a:pPr algn="just"/>
            <a:r>
              <a:rPr lang="en-US" sz="2400" dirty="0" smtClean="0"/>
              <a:t>Incubation period (the time it takes before symptoms appear) is usually 2 to 5 days, but it can be as soon as 1 day or as long as 8 days.</a:t>
            </a:r>
            <a:endParaRPr lang="en-US" sz="2400" dirty="0"/>
          </a:p>
        </p:txBody>
      </p:sp>
    </p:spTree>
    <p:extLst>
      <p:ext uri="{BB962C8B-B14F-4D97-AF65-F5344CB8AC3E}">
        <p14:creationId xmlns:p14="http://schemas.microsoft.com/office/powerpoint/2010/main" val="3953353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69037" cy="802493"/>
          </a:xfrm>
        </p:spPr>
        <p:txBody>
          <a:bodyPr/>
          <a:lstStyle/>
          <a:p>
            <a:r>
              <a:rPr lang="en-US" b="1" dirty="0"/>
              <a:t>Anorectal Discharge </a:t>
            </a:r>
          </a:p>
        </p:txBody>
      </p:sp>
      <p:sp>
        <p:nvSpPr>
          <p:cNvPr id="3" name="Content Placeholder 2"/>
          <p:cNvSpPr>
            <a:spLocks noGrp="1"/>
          </p:cNvSpPr>
          <p:nvPr>
            <p:ph idx="1"/>
          </p:nvPr>
        </p:nvSpPr>
        <p:spPr>
          <a:xfrm>
            <a:off x="838199" y="1167618"/>
            <a:ext cx="11006797" cy="5444197"/>
          </a:xfrm>
        </p:spPr>
        <p:txBody>
          <a:bodyPr>
            <a:normAutofit fontScale="92500" lnSpcReduction="10000"/>
          </a:bodyPr>
          <a:lstStyle/>
          <a:p>
            <a:r>
              <a:rPr lang="en-US" dirty="0" smtClean="0"/>
              <a:t>In </a:t>
            </a:r>
            <a:r>
              <a:rPr lang="en-US" dirty="0"/>
              <a:t>men, anorectal discharge typically occurs among MSMs and who engage in anal receptive intercourse and is uncommon in heterosexual men. </a:t>
            </a:r>
            <a:endParaRPr lang="en-US" dirty="0" smtClean="0"/>
          </a:p>
          <a:p>
            <a:r>
              <a:rPr lang="en-US" dirty="0" smtClean="0"/>
              <a:t>This </a:t>
            </a:r>
            <a:r>
              <a:rPr lang="en-US" dirty="0"/>
              <a:t>is particularly concerning because gonococcal </a:t>
            </a:r>
            <a:r>
              <a:rPr lang="en-US" dirty="0" err="1"/>
              <a:t>proctitis</a:t>
            </a:r>
            <a:r>
              <a:rPr lang="en-US" dirty="0"/>
              <a:t> (the cause of anorectal discharge) increases the possibility of HIV infection threefold. </a:t>
            </a:r>
            <a:endParaRPr lang="en-US" dirty="0" smtClean="0"/>
          </a:p>
          <a:p>
            <a:r>
              <a:rPr lang="en-US" dirty="0" smtClean="0"/>
              <a:t>In </a:t>
            </a:r>
            <a:r>
              <a:rPr lang="en-US" dirty="0"/>
              <a:t>women, anal discharge caused by N. </a:t>
            </a:r>
            <a:r>
              <a:rPr lang="en-US" dirty="0" err="1"/>
              <a:t>gonorrhoea</a:t>
            </a:r>
            <a:r>
              <a:rPr lang="en-US" dirty="0"/>
              <a:t> and C. trachomatis is more likely to be seen in female sex workers. </a:t>
            </a:r>
            <a:endParaRPr lang="en-US" dirty="0" smtClean="0"/>
          </a:p>
          <a:p>
            <a:r>
              <a:rPr lang="en-US" dirty="0" smtClean="0"/>
              <a:t>It </a:t>
            </a:r>
            <a:r>
              <a:rPr lang="en-US" dirty="0"/>
              <a:t>can be transmitted to the anal canal via a genital infection due to the proximity of the vagina, even in the absence of receptive anal intercourse. </a:t>
            </a:r>
            <a:endParaRPr lang="en-US" dirty="0" smtClean="0"/>
          </a:p>
          <a:p>
            <a:r>
              <a:rPr lang="en-US" dirty="0" smtClean="0"/>
              <a:t>Prevalence </a:t>
            </a:r>
            <a:r>
              <a:rPr lang="en-US" dirty="0"/>
              <a:t>of infection may be high in women reporting receptive anal intercourse. </a:t>
            </a:r>
            <a:endParaRPr lang="en-US" dirty="0" smtClean="0"/>
          </a:p>
          <a:p>
            <a:r>
              <a:rPr lang="en-US" dirty="0" smtClean="0"/>
              <a:t>History </a:t>
            </a:r>
            <a:r>
              <a:rPr lang="en-US" dirty="0"/>
              <a:t>of risk </a:t>
            </a:r>
            <a:r>
              <a:rPr lang="en-US" dirty="0" err="1"/>
              <a:t>behaviour</a:t>
            </a:r>
            <a:r>
              <a:rPr lang="en-US" dirty="0"/>
              <a:t> followed by physical examination is crucial to syndromic management of anorectal discharge. </a:t>
            </a:r>
            <a:endParaRPr lang="en-US" dirty="0" smtClean="0"/>
          </a:p>
          <a:p>
            <a:r>
              <a:rPr lang="en-US" dirty="0" smtClean="0"/>
              <a:t>Ask </a:t>
            </a:r>
            <a:r>
              <a:rPr lang="en-US" dirty="0"/>
              <a:t>the patient for their history of risk </a:t>
            </a:r>
            <a:r>
              <a:rPr lang="en-US" dirty="0" err="1"/>
              <a:t>behaviour</a:t>
            </a:r>
            <a:r>
              <a:rPr lang="en-US" dirty="0"/>
              <a:t>, duration of the discharge, and examine the anal opening of the patient using a </a:t>
            </a:r>
            <a:r>
              <a:rPr lang="en-US" dirty="0" err="1"/>
              <a:t>proctoscope</a:t>
            </a:r>
            <a:r>
              <a:rPr lang="en-US" dirty="0"/>
              <a:t>.</a:t>
            </a:r>
          </a:p>
        </p:txBody>
      </p:sp>
    </p:spTree>
    <p:extLst>
      <p:ext uri="{BB962C8B-B14F-4D97-AF65-F5344CB8AC3E}">
        <p14:creationId xmlns:p14="http://schemas.microsoft.com/office/powerpoint/2010/main" val="441075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083" y="422031"/>
            <a:ext cx="11128717" cy="5754932"/>
          </a:xfrm>
        </p:spPr>
        <p:txBody>
          <a:bodyPr>
            <a:noAutofit/>
          </a:bodyPr>
          <a:lstStyle/>
          <a:p>
            <a:pPr marL="0" indent="0" algn="just">
              <a:buNone/>
            </a:pPr>
            <a:r>
              <a:rPr lang="en-US" b="1" dirty="0"/>
              <a:t>Clinical </a:t>
            </a:r>
            <a:r>
              <a:rPr lang="en-US" b="1" dirty="0" smtClean="0"/>
              <a:t>Presentation</a:t>
            </a:r>
          </a:p>
          <a:p>
            <a:pPr algn="just"/>
            <a:r>
              <a:rPr lang="en-US" dirty="0" smtClean="0"/>
              <a:t>STI </a:t>
            </a:r>
            <a:r>
              <a:rPr lang="en-US" dirty="0"/>
              <a:t>presenting with anorectal discharge may manifest with pain, pruritus, tenesmus, mucopurulent or purulent discharge with or without rectal bleeding, or mucopurulent exudate and </a:t>
            </a:r>
            <a:r>
              <a:rPr lang="en-US" dirty="0" smtClean="0"/>
              <a:t>inflammation </a:t>
            </a:r>
            <a:r>
              <a:rPr lang="en-US" dirty="0"/>
              <a:t>in the rectal mucosa. Less commonly it may present with rectal abscesses. </a:t>
            </a:r>
            <a:endParaRPr lang="en-US" dirty="0" smtClean="0"/>
          </a:p>
          <a:p>
            <a:pPr algn="just"/>
            <a:r>
              <a:rPr lang="en-US" dirty="0"/>
              <a:t>Severe ulceration and </a:t>
            </a:r>
            <a:r>
              <a:rPr lang="en-US" i="1" dirty="0"/>
              <a:t>bleeding</a:t>
            </a:r>
            <a:r>
              <a:rPr lang="en-US" dirty="0"/>
              <a:t> are associated with infection by the LGV Chlamydia serotype.</a:t>
            </a:r>
          </a:p>
          <a:p>
            <a:pPr marL="0" indent="0" algn="just">
              <a:buNone/>
            </a:pPr>
            <a:r>
              <a:rPr lang="en-US" b="1" dirty="0" smtClean="0"/>
              <a:t>Clinical </a:t>
            </a:r>
            <a:r>
              <a:rPr lang="en-US" b="1" dirty="0"/>
              <a:t>Examination </a:t>
            </a:r>
            <a:endParaRPr lang="en-US" b="1" dirty="0" smtClean="0"/>
          </a:p>
          <a:p>
            <a:pPr algn="just"/>
            <a:r>
              <a:rPr lang="en-US" dirty="0" smtClean="0"/>
              <a:t>An </a:t>
            </a:r>
            <a:r>
              <a:rPr lang="en-US" dirty="0"/>
              <a:t>anal examination using a proctoscopy is highly recommended for visual confirmation of the extent of internal mucous membranes involvement and to exclude presence of polyps, warts or hemorrhoids.</a:t>
            </a:r>
          </a:p>
        </p:txBody>
      </p:sp>
    </p:spTree>
    <p:extLst>
      <p:ext uri="{BB962C8B-B14F-4D97-AF65-F5344CB8AC3E}">
        <p14:creationId xmlns:p14="http://schemas.microsoft.com/office/powerpoint/2010/main" val="1052981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489" y="295422"/>
            <a:ext cx="11044311" cy="5881541"/>
          </a:xfrm>
        </p:spPr>
        <p:txBody>
          <a:bodyPr>
            <a:normAutofit/>
          </a:bodyPr>
          <a:lstStyle/>
          <a:p>
            <a:pPr marL="0" indent="0">
              <a:buNone/>
            </a:pPr>
            <a:r>
              <a:rPr lang="en-US" sz="3200" b="1" dirty="0"/>
              <a:t>Syndromic Treatment of Anorectal </a:t>
            </a:r>
            <a:r>
              <a:rPr lang="en-US" sz="3200" b="1" dirty="0" smtClean="0"/>
              <a:t>Discharge</a:t>
            </a:r>
          </a:p>
          <a:p>
            <a:pPr marL="0" indent="0">
              <a:buNone/>
            </a:pPr>
            <a:r>
              <a:rPr lang="en-US" sz="3200" dirty="0" smtClean="0"/>
              <a:t>Since </a:t>
            </a:r>
            <a:r>
              <a:rPr lang="en-US" sz="3200" dirty="0"/>
              <a:t>the causative agents for anorectal discharge is similar to those of urethral discharge in males, treatment for these syndromes are similar. </a:t>
            </a:r>
            <a:endParaRPr lang="en-US" sz="3200" dirty="0" smtClean="0"/>
          </a:p>
          <a:p>
            <a:pPr marL="0" indent="0">
              <a:buNone/>
            </a:pPr>
            <a:r>
              <a:rPr lang="en-US" sz="3200" dirty="0" smtClean="0"/>
              <a:t>First </a:t>
            </a:r>
            <a:r>
              <a:rPr lang="en-US" sz="3200" dirty="0"/>
              <a:t>Line </a:t>
            </a:r>
            <a:r>
              <a:rPr lang="en-US" sz="3200" dirty="0" smtClean="0"/>
              <a:t>Preferred: </a:t>
            </a:r>
            <a:r>
              <a:rPr lang="en-US" sz="3200" dirty="0" err="1" smtClean="0"/>
              <a:t>Cefixime</a:t>
            </a:r>
            <a:r>
              <a:rPr lang="en-US" sz="3200" dirty="0" smtClean="0"/>
              <a:t> </a:t>
            </a:r>
            <a:r>
              <a:rPr lang="en-US" sz="3200" dirty="0"/>
              <a:t>400 mg PO stat AND Azithromycin 1gm PO stat: 4 Cs </a:t>
            </a:r>
            <a:endParaRPr lang="en-US" sz="3200" dirty="0" smtClean="0"/>
          </a:p>
          <a:p>
            <a:pPr marL="0" indent="0">
              <a:buNone/>
            </a:pPr>
            <a:r>
              <a:rPr lang="en-US" sz="3200" dirty="0"/>
              <a:t> </a:t>
            </a:r>
            <a:r>
              <a:rPr lang="en-US" sz="3200" dirty="0" smtClean="0"/>
              <a:t>       OR </a:t>
            </a:r>
          </a:p>
          <a:p>
            <a:pPr marL="0" indent="0">
              <a:buNone/>
            </a:pPr>
            <a:r>
              <a:rPr lang="en-US" sz="3200" dirty="0" smtClean="0"/>
              <a:t>Second </a:t>
            </a:r>
            <a:r>
              <a:rPr lang="en-US" sz="3200" dirty="0"/>
              <a:t>Line Preferred: Ceftriaxone 500 mg IM stat AND Azithromycin 2 gm PO stat: 4 Cs</a:t>
            </a:r>
          </a:p>
        </p:txBody>
      </p:sp>
    </p:spTree>
    <p:extLst>
      <p:ext uri="{BB962C8B-B14F-4D97-AF65-F5344CB8AC3E}">
        <p14:creationId xmlns:p14="http://schemas.microsoft.com/office/powerpoint/2010/main" val="39424970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1169" y="-11368"/>
            <a:ext cx="7118253" cy="6763192"/>
          </a:xfrm>
          <a:prstGeom prst="rect">
            <a:avLst/>
          </a:prstGeom>
          <a:ln>
            <a:solidFill>
              <a:schemeClr val="tx1"/>
            </a:solidFill>
          </a:ln>
        </p:spPr>
      </p:pic>
    </p:spTree>
    <p:extLst>
      <p:ext uri="{BB962C8B-B14F-4D97-AF65-F5344CB8AC3E}">
        <p14:creationId xmlns:p14="http://schemas.microsoft.com/office/powerpoint/2010/main" val="37857162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579" y="2390875"/>
            <a:ext cx="6462932" cy="1325563"/>
          </a:xfrm>
          <a:ln>
            <a:solidFill>
              <a:schemeClr val="tx1"/>
            </a:solidFill>
          </a:ln>
        </p:spPr>
        <p:txBody>
          <a:bodyPr/>
          <a:lstStyle/>
          <a:p>
            <a:r>
              <a:rPr lang="en-US" b="1" dirty="0"/>
              <a:t>Anorectal Ulcer Syndrome </a:t>
            </a:r>
            <a:br>
              <a:rPr lang="en-US" b="1" dirty="0"/>
            </a:br>
            <a:endParaRPr lang="en-US" b="1" dirty="0"/>
          </a:p>
        </p:txBody>
      </p:sp>
    </p:spTree>
    <p:extLst>
      <p:ext uri="{BB962C8B-B14F-4D97-AF65-F5344CB8AC3E}">
        <p14:creationId xmlns:p14="http://schemas.microsoft.com/office/powerpoint/2010/main" val="30750149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286" y="126610"/>
            <a:ext cx="11690252" cy="6499274"/>
          </a:xfrm>
        </p:spPr>
        <p:txBody>
          <a:bodyPr>
            <a:normAutofit/>
          </a:bodyPr>
          <a:lstStyle/>
          <a:p>
            <a:pPr marL="0" indent="0">
              <a:buNone/>
            </a:pPr>
            <a:r>
              <a:rPr lang="en-US" b="1" dirty="0"/>
              <a:t>Anorectal Ulcer Syndrome </a:t>
            </a:r>
            <a:endParaRPr lang="en-US" b="1" dirty="0" smtClean="0"/>
          </a:p>
          <a:p>
            <a:r>
              <a:rPr lang="en-US" dirty="0" err="1" smtClean="0"/>
              <a:t>Anogenital</a:t>
            </a:r>
            <a:r>
              <a:rPr lang="en-US" dirty="0" smtClean="0"/>
              <a:t> </a:t>
            </a:r>
            <a:r>
              <a:rPr lang="en-US" dirty="0"/>
              <a:t>ulcers can be caused by a wide variety of STIs and non-infectious conditions. </a:t>
            </a:r>
            <a:endParaRPr lang="en-US" dirty="0" smtClean="0"/>
          </a:p>
          <a:p>
            <a:r>
              <a:rPr lang="en-US" dirty="0" smtClean="0"/>
              <a:t>STIs </a:t>
            </a:r>
            <a:r>
              <a:rPr lang="en-US" dirty="0"/>
              <a:t>that cause anorectal ulcers are Herpes simplex viruses (HSV), syphilis, chancroid, lymphogranuloma </a:t>
            </a:r>
            <a:r>
              <a:rPr lang="en-US" dirty="0" err="1"/>
              <a:t>venereum</a:t>
            </a:r>
            <a:r>
              <a:rPr lang="en-US" dirty="0"/>
              <a:t> (LGV), donovanosis. </a:t>
            </a:r>
            <a:endParaRPr lang="en-US" dirty="0" smtClean="0"/>
          </a:p>
          <a:p>
            <a:r>
              <a:rPr lang="en-US" dirty="0" smtClean="0"/>
              <a:t>Other </a:t>
            </a:r>
            <a:r>
              <a:rPr lang="en-US" dirty="0"/>
              <a:t>conditions that may cause anorectal ulcers include: drug eruptions, stress ulcers, trauma, carcinoma, Crohn’s disease and Entamoeba </a:t>
            </a:r>
            <a:r>
              <a:rPr lang="en-US" dirty="0" err="1" smtClean="0"/>
              <a:t>histolytica</a:t>
            </a:r>
            <a:r>
              <a:rPr lang="en-US" dirty="0" smtClean="0"/>
              <a:t>.</a:t>
            </a:r>
          </a:p>
          <a:p>
            <a:pPr marL="0" indent="0">
              <a:buNone/>
            </a:pPr>
            <a:r>
              <a:rPr lang="en-US" b="1" dirty="0" smtClean="0"/>
              <a:t>Clinical </a:t>
            </a:r>
            <a:r>
              <a:rPr lang="en-US" b="1" dirty="0"/>
              <a:t>Manifestation </a:t>
            </a:r>
            <a:endParaRPr lang="en-US" b="1" dirty="0" smtClean="0"/>
          </a:p>
          <a:p>
            <a:r>
              <a:rPr lang="en-US" dirty="0" smtClean="0"/>
              <a:t>Herpetic </a:t>
            </a:r>
            <a:r>
              <a:rPr lang="en-US" dirty="0"/>
              <a:t>ulcers are generally painful, commence as vesicles and are often associated with tender inguinal lymph </a:t>
            </a:r>
            <a:r>
              <a:rPr lang="en-US" dirty="0" smtClean="0"/>
              <a:t>nodes</a:t>
            </a:r>
          </a:p>
          <a:p>
            <a:r>
              <a:rPr lang="en-US" dirty="0" smtClean="0"/>
              <a:t>Ulcers </a:t>
            </a:r>
            <a:r>
              <a:rPr lang="en-US" dirty="0"/>
              <a:t>caused by other STIs are less typical. </a:t>
            </a:r>
          </a:p>
          <a:p>
            <a:pPr marL="0" indent="0">
              <a:buNone/>
            </a:pPr>
            <a:r>
              <a:rPr lang="en-US" b="1" dirty="0" smtClean="0"/>
              <a:t>Clinical Examination: </a:t>
            </a:r>
            <a:r>
              <a:rPr lang="en-US" dirty="0" smtClean="0"/>
              <a:t>The </a:t>
            </a:r>
            <a:r>
              <a:rPr lang="en-US" dirty="0"/>
              <a:t>clinician should examine for ulcer or multiple vesicles. If there are no vesicles, treat for genital ulcers. If they have multiple vesicles treat for HSV 2.</a:t>
            </a:r>
          </a:p>
        </p:txBody>
      </p:sp>
    </p:spTree>
    <p:extLst>
      <p:ext uri="{BB962C8B-B14F-4D97-AF65-F5344CB8AC3E}">
        <p14:creationId xmlns:p14="http://schemas.microsoft.com/office/powerpoint/2010/main" val="16445018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1" y="154745"/>
            <a:ext cx="11844997" cy="6583680"/>
          </a:xfrm>
        </p:spPr>
        <p:txBody>
          <a:bodyPr/>
          <a:lstStyle/>
          <a:p>
            <a:pPr marL="0" indent="0">
              <a:buNone/>
            </a:pPr>
            <a:r>
              <a:rPr lang="en-US" b="1" dirty="0"/>
              <a:t>Syndromic Treatment of Anorectal </a:t>
            </a:r>
            <a:r>
              <a:rPr lang="en-US" b="1" dirty="0" smtClean="0"/>
              <a:t>Ulcers</a:t>
            </a:r>
          </a:p>
          <a:p>
            <a:pPr marL="0" indent="0">
              <a:buNone/>
            </a:pPr>
            <a:r>
              <a:rPr lang="en-US" dirty="0" smtClean="0"/>
              <a:t>Since </a:t>
            </a:r>
            <a:r>
              <a:rPr lang="en-US" dirty="0"/>
              <a:t>the causative agents for anorectal ulcers are similar to those of genital ulcer syndrome, treatment for these syndromes are similar. </a:t>
            </a:r>
            <a:endParaRPr lang="en-US" dirty="0" smtClean="0"/>
          </a:p>
          <a:p>
            <a:pPr marL="0" indent="0">
              <a:buNone/>
            </a:pPr>
            <a:endParaRPr lang="en-US" dirty="0" smtClean="0"/>
          </a:p>
          <a:p>
            <a:pPr marL="0" indent="0">
              <a:buNone/>
            </a:pPr>
            <a:r>
              <a:rPr lang="en-US" b="1" dirty="0" smtClean="0"/>
              <a:t>1. </a:t>
            </a:r>
            <a:r>
              <a:rPr lang="en-US" b="1" dirty="0"/>
              <a:t>Non-vesicular </a:t>
            </a:r>
            <a:r>
              <a:rPr lang="en-US" b="1" dirty="0" smtClean="0"/>
              <a:t>Ulcer</a:t>
            </a:r>
          </a:p>
          <a:p>
            <a:pPr marL="0" indent="0">
              <a:buNone/>
            </a:pPr>
            <a:r>
              <a:rPr lang="en-US" dirty="0" smtClean="0"/>
              <a:t>First </a:t>
            </a:r>
            <a:r>
              <a:rPr lang="en-US" dirty="0"/>
              <a:t>Line Preferred Treatment: </a:t>
            </a:r>
            <a:r>
              <a:rPr lang="en-US" dirty="0" err="1"/>
              <a:t>Benzathine</a:t>
            </a:r>
            <a:r>
              <a:rPr lang="en-US" dirty="0"/>
              <a:t> penicillin 2.4 MU IM weekly for 3 weeks AND Azithromycin 2 gm PO stat: 4Cs </a:t>
            </a:r>
            <a:endParaRPr lang="en-US" dirty="0" smtClean="0"/>
          </a:p>
          <a:p>
            <a:pPr marL="0" indent="0">
              <a:buNone/>
            </a:pPr>
            <a:r>
              <a:rPr lang="en-US" dirty="0" smtClean="0"/>
              <a:t>             OR </a:t>
            </a:r>
          </a:p>
          <a:p>
            <a:pPr marL="0" indent="0">
              <a:buNone/>
            </a:pPr>
            <a:r>
              <a:rPr lang="en-US" dirty="0" smtClean="0"/>
              <a:t>Second </a:t>
            </a:r>
            <a:r>
              <a:rPr lang="en-US" dirty="0"/>
              <a:t>Line Preferred Treatment</a:t>
            </a:r>
            <a:r>
              <a:rPr lang="en-US" dirty="0" smtClean="0"/>
              <a:t>: Ceftriaxone </a:t>
            </a:r>
            <a:r>
              <a:rPr lang="en-US" dirty="0"/>
              <a:t>1 gm stat IM AND Doxycycline 100 mg PO BD for 14 day if allergic to penicillin: 4Cs. </a:t>
            </a:r>
            <a:endParaRPr lang="en-US" dirty="0" smtClean="0"/>
          </a:p>
          <a:p>
            <a:pPr marL="0" indent="0">
              <a:buNone/>
            </a:pPr>
            <a:endParaRPr lang="en-US" dirty="0"/>
          </a:p>
          <a:p>
            <a:pPr marL="0" indent="0">
              <a:buNone/>
            </a:pPr>
            <a:r>
              <a:rPr lang="en-US" dirty="0" smtClean="0"/>
              <a:t>Note</a:t>
            </a:r>
            <a:r>
              <a:rPr lang="en-US" dirty="0"/>
              <a:t>: Doxycycline is contraindicated in pregnancy. </a:t>
            </a:r>
          </a:p>
        </p:txBody>
      </p:sp>
    </p:spTree>
    <p:extLst>
      <p:ext uri="{BB962C8B-B14F-4D97-AF65-F5344CB8AC3E}">
        <p14:creationId xmlns:p14="http://schemas.microsoft.com/office/powerpoint/2010/main" val="703788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151" y="295422"/>
            <a:ext cx="11114649" cy="5881541"/>
          </a:xfrm>
        </p:spPr>
        <p:txBody>
          <a:bodyPr/>
          <a:lstStyle/>
          <a:p>
            <a:pPr marL="0" indent="0">
              <a:buNone/>
            </a:pPr>
            <a:r>
              <a:rPr lang="en-US" b="1" dirty="0" smtClean="0"/>
              <a:t>2. Vesicular </a:t>
            </a:r>
            <a:r>
              <a:rPr lang="en-US" b="1" dirty="0"/>
              <a:t>Ulcers </a:t>
            </a:r>
            <a:endParaRPr lang="en-US" b="1" dirty="0" smtClean="0"/>
          </a:p>
          <a:p>
            <a:pPr marL="0" indent="0">
              <a:buNone/>
            </a:pPr>
            <a:r>
              <a:rPr lang="en-US" dirty="0" smtClean="0"/>
              <a:t>First </a:t>
            </a:r>
            <a:r>
              <a:rPr lang="en-US" dirty="0"/>
              <a:t>Line Preferred Treatment: Azithromycin 2 gm PO stat AND Acyclovir 400 mg PO TDS for 10 days: 4Cs </a:t>
            </a:r>
            <a:endParaRPr lang="en-US" dirty="0" smtClean="0"/>
          </a:p>
          <a:p>
            <a:pPr marL="0" indent="0">
              <a:buNone/>
            </a:pPr>
            <a:r>
              <a:rPr lang="en-US" dirty="0"/>
              <a:t> </a:t>
            </a:r>
            <a:r>
              <a:rPr lang="en-US" dirty="0" smtClean="0"/>
              <a:t>    OR </a:t>
            </a:r>
          </a:p>
          <a:p>
            <a:pPr marL="0" indent="0">
              <a:buNone/>
            </a:pPr>
            <a:r>
              <a:rPr lang="en-US" dirty="0" smtClean="0"/>
              <a:t>Second </a:t>
            </a:r>
            <a:r>
              <a:rPr lang="en-US" dirty="0"/>
              <a:t>Line Preferred Treatment: *Acyclovir 400 mg PO TDS for 5 days or 800 mg PO TDS for 2 days if recurrent HSV 2: 4Cs </a:t>
            </a:r>
            <a:endParaRPr lang="en-US" dirty="0" smtClean="0"/>
          </a:p>
          <a:p>
            <a:pPr marL="0" indent="0">
              <a:buNone/>
            </a:pPr>
            <a:endParaRPr lang="en-US" dirty="0"/>
          </a:p>
          <a:p>
            <a:pPr marL="0" indent="0">
              <a:buNone/>
            </a:pPr>
            <a:r>
              <a:rPr lang="en-US" dirty="0" smtClean="0"/>
              <a:t>Note</a:t>
            </a:r>
            <a:r>
              <a:rPr lang="en-US" dirty="0"/>
              <a:t>: For HIV use Acyclovir 400mg TDS for 10 days </a:t>
            </a:r>
          </a:p>
        </p:txBody>
      </p:sp>
    </p:spTree>
    <p:extLst>
      <p:ext uri="{BB962C8B-B14F-4D97-AF65-F5344CB8AC3E}">
        <p14:creationId xmlns:p14="http://schemas.microsoft.com/office/powerpoint/2010/main" val="417111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3206" y="98474"/>
            <a:ext cx="8117059" cy="6639951"/>
          </a:xfrm>
          <a:prstGeom prst="rect">
            <a:avLst/>
          </a:prstGeom>
          <a:ln>
            <a:solidFill>
              <a:schemeClr val="tx1"/>
            </a:solidFill>
          </a:ln>
        </p:spPr>
      </p:pic>
    </p:spTree>
    <p:extLst>
      <p:ext uri="{BB962C8B-B14F-4D97-AF65-F5344CB8AC3E}">
        <p14:creationId xmlns:p14="http://schemas.microsoft.com/office/powerpoint/2010/main" val="2981382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833" y="2222060"/>
            <a:ext cx="7743092" cy="1325563"/>
          </a:xfrm>
          <a:ln>
            <a:solidFill>
              <a:schemeClr val="tx1"/>
            </a:solidFill>
          </a:ln>
        </p:spPr>
        <p:txBody>
          <a:bodyPr/>
          <a:lstStyle/>
          <a:p>
            <a:r>
              <a:rPr lang="en-US" b="1" dirty="0"/>
              <a:t>Oropharyngeal Non-Ulcer STI</a:t>
            </a:r>
          </a:p>
        </p:txBody>
      </p:sp>
    </p:spTree>
    <p:extLst>
      <p:ext uri="{BB962C8B-B14F-4D97-AF65-F5344CB8AC3E}">
        <p14:creationId xmlns:p14="http://schemas.microsoft.com/office/powerpoint/2010/main" val="211391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3067"/>
          </a:xfrm>
        </p:spPr>
        <p:txBody>
          <a:bodyPr/>
          <a:lstStyle/>
          <a:p>
            <a:r>
              <a:rPr lang="en-US" b="1" dirty="0" smtClean="0"/>
              <a:t>Pathophysiology</a:t>
            </a:r>
            <a:endParaRPr lang="en-US" b="1" dirty="0"/>
          </a:p>
        </p:txBody>
      </p:sp>
      <p:sp>
        <p:nvSpPr>
          <p:cNvPr id="3" name="Content Placeholder 2"/>
          <p:cNvSpPr>
            <a:spLocks noGrp="1"/>
          </p:cNvSpPr>
          <p:nvPr>
            <p:ph idx="1"/>
          </p:nvPr>
        </p:nvSpPr>
        <p:spPr>
          <a:xfrm>
            <a:off x="838200" y="1468192"/>
            <a:ext cx="10515600" cy="5061397"/>
          </a:xfrm>
        </p:spPr>
        <p:txBody>
          <a:bodyPr>
            <a:normAutofit fontScale="92500"/>
          </a:bodyPr>
          <a:lstStyle/>
          <a:p>
            <a:pPr algn="just"/>
            <a:r>
              <a:rPr lang="en-US" dirty="0" smtClean="0"/>
              <a:t>The primary infection takes place in or near the urethra. </a:t>
            </a:r>
          </a:p>
          <a:p>
            <a:pPr algn="just"/>
            <a:r>
              <a:rPr lang="en-US" dirty="0" smtClean="0"/>
              <a:t>The gonococcus causes a surface infection, ascending in almost all cases by way of the lower genital tract. </a:t>
            </a:r>
          </a:p>
          <a:p>
            <a:pPr algn="just"/>
            <a:r>
              <a:rPr lang="en-US" dirty="0" smtClean="0"/>
              <a:t>The drainage in the urethra is good, subsides spontaneously and cleanses in the course of days or weeks</a:t>
            </a:r>
          </a:p>
          <a:p>
            <a:pPr algn="just"/>
            <a:r>
              <a:rPr lang="en-US" dirty="0" smtClean="0"/>
              <a:t>However, infection of the prostatic urethra in the male and also of the female urethral and vaginal glands predispose to chronic infection with occasionally very serious sequelae.</a:t>
            </a:r>
          </a:p>
          <a:p>
            <a:pPr algn="just"/>
            <a:r>
              <a:rPr lang="en-US" dirty="0" smtClean="0"/>
              <a:t>Females are susceptible to contract secondarily a mixed infection of the endometrium and thereafter the tubes  -   PID   -  Pelvic peritonitis.</a:t>
            </a:r>
          </a:p>
          <a:p>
            <a:pPr algn="just"/>
            <a:r>
              <a:rPr lang="en-US" dirty="0" smtClean="0"/>
              <a:t>In females, ascending infection is precipitated by menstruation, douches and trauma associated with sexual intercourse and instrumentation. </a:t>
            </a:r>
            <a:endParaRPr lang="en-US" dirty="0"/>
          </a:p>
        </p:txBody>
      </p:sp>
    </p:spTree>
    <p:extLst>
      <p:ext uri="{BB962C8B-B14F-4D97-AF65-F5344CB8AC3E}">
        <p14:creationId xmlns:p14="http://schemas.microsoft.com/office/powerpoint/2010/main" val="4664420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895" y="309489"/>
            <a:ext cx="10959905" cy="5867474"/>
          </a:xfrm>
        </p:spPr>
        <p:txBody>
          <a:bodyPr>
            <a:normAutofit/>
          </a:bodyPr>
          <a:lstStyle/>
          <a:p>
            <a:pPr marL="0" indent="0">
              <a:buNone/>
            </a:pPr>
            <a:r>
              <a:rPr lang="en-US" sz="3200" b="1" dirty="0"/>
              <a:t>Syndromic Treatment of Oropharyngeal Non-ulcer STI </a:t>
            </a:r>
            <a:endParaRPr lang="en-US" sz="3200" b="1" dirty="0" smtClean="0"/>
          </a:p>
          <a:p>
            <a:pPr marL="0" indent="0">
              <a:buNone/>
            </a:pPr>
            <a:r>
              <a:rPr lang="en-US" sz="3200" dirty="0" smtClean="0"/>
              <a:t>Since </a:t>
            </a:r>
            <a:r>
              <a:rPr lang="en-US" sz="3200" dirty="0"/>
              <a:t>the causative agents for oropharyngeal non-ulcer STI are similar to those of urethral discharge in men, treatment for these syndromes are similar. </a:t>
            </a:r>
            <a:endParaRPr lang="en-US" sz="3200" dirty="0" smtClean="0"/>
          </a:p>
          <a:p>
            <a:pPr marL="0" indent="0">
              <a:buNone/>
            </a:pPr>
            <a:endParaRPr lang="en-US" sz="3200" dirty="0" smtClean="0"/>
          </a:p>
          <a:p>
            <a:pPr marL="0" indent="0">
              <a:buNone/>
            </a:pPr>
            <a:r>
              <a:rPr lang="en-US" sz="3200" dirty="0" smtClean="0"/>
              <a:t>First </a:t>
            </a:r>
            <a:r>
              <a:rPr lang="en-US" sz="3200" dirty="0"/>
              <a:t>Line Preferred: </a:t>
            </a:r>
            <a:r>
              <a:rPr lang="en-US" sz="3200" dirty="0" err="1"/>
              <a:t>Cefixime</a:t>
            </a:r>
            <a:r>
              <a:rPr lang="en-US" sz="3200" dirty="0"/>
              <a:t> 400 mg PO stat AND Azithromycin 1gm PO stat: 4 Cs </a:t>
            </a:r>
            <a:endParaRPr lang="en-US" sz="3200" dirty="0" smtClean="0"/>
          </a:p>
          <a:p>
            <a:pPr marL="0" indent="0">
              <a:buNone/>
            </a:pPr>
            <a:r>
              <a:rPr lang="en-US" sz="3200" dirty="0"/>
              <a:t> </a:t>
            </a:r>
            <a:r>
              <a:rPr lang="en-US" sz="3200" dirty="0" smtClean="0"/>
              <a:t>      OR </a:t>
            </a:r>
          </a:p>
          <a:p>
            <a:pPr marL="0" indent="0">
              <a:buNone/>
            </a:pPr>
            <a:r>
              <a:rPr lang="en-US" sz="3200" dirty="0" smtClean="0"/>
              <a:t>Second </a:t>
            </a:r>
            <a:r>
              <a:rPr lang="en-US" sz="3200" dirty="0"/>
              <a:t>Line Preferred</a:t>
            </a:r>
            <a:r>
              <a:rPr lang="en-US" sz="3200" dirty="0" smtClean="0"/>
              <a:t>: Ceftriaxone </a:t>
            </a:r>
            <a:r>
              <a:rPr lang="en-US" sz="3200" dirty="0"/>
              <a:t>500 mg PO stat AND Azithromycin 2 gm PO stat: 4 Cs</a:t>
            </a:r>
          </a:p>
        </p:txBody>
      </p:sp>
    </p:spTree>
    <p:extLst>
      <p:ext uri="{BB962C8B-B14F-4D97-AF65-F5344CB8AC3E}">
        <p14:creationId xmlns:p14="http://schemas.microsoft.com/office/powerpoint/2010/main" val="17135091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557" y="2292399"/>
            <a:ext cx="5534465" cy="1325563"/>
          </a:xfrm>
          <a:ln>
            <a:solidFill>
              <a:schemeClr val="tx1"/>
            </a:solidFill>
          </a:ln>
        </p:spPr>
        <p:txBody>
          <a:bodyPr/>
          <a:lstStyle/>
          <a:p>
            <a:r>
              <a:rPr lang="en-US" b="1" dirty="0"/>
              <a:t>Painful Scrotal Swelling</a:t>
            </a:r>
          </a:p>
        </p:txBody>
      </p:sp>
    </p:spTree>
    <p:extLst>
      <p:ext uri="{BB962C8B-B14F-4D97-AF65-F5344CB8AC3E}">
        <p14:creationId xmlns:p14="http://schemas.microsoft.com/office/powerpoint/2010/main" val="6429924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08598"/>
          </a:xfrm>
        </p:spPr>
        <p:txBody>
          <a:bodyPr>
            <a:normAutofit fontScale="90000"/>
          </a:bodyPr>
          <a:lstStyle/>
          <a:p>
            <a:r>
              <a:rPr lang="en-US" dirty="0"/>
              <a:t>Painful Scrotal Swelling </a:t>
            </a:r>
          </a:p>
        </p:txBody>
      </p:sp>
      <p:sp>
        <p:nvSpPr>
          <p:cNvPr id="3" name="Content Placeholder 2"/>
          <p:cNvSpPr>
            <a:spLocks noGrp="1"/>
          </p:cNvSpPr>
          <p:nvPr>
            <p:ph idx="1"/>
          </p:nvPr>
        </p:nvSpPr>
        <p:spPr>
          <a:xfrm>
            <a:off x="838200" y="886264"/>
            <a:ext cx="11119338" cy="5767753"/>
          </a:xfrm>
        </p:spPr>
        <p:txBody>
          <a:bodyPr>
            <a:normAutofit fontScale="92500" lnSpcReduction="20000"/>
          </a:bodyPr>
          <a:lstStyle/>
          <a:p>
            <a:r>
              <a:rPr lang="en-US" dirty="0" smtClean="0"/>
              <a:t>STIs </a:t>
            </a:r>
            <a:r>
              <a:rPr lang="en-US" dirty="0"/>
              <a:t>may present with painful scrotal swelling as a result of inflammation of the epididymis and testis, also known as </a:t>
            </a:r>
            <a:r>
              <a:rPr lang="en-US" dirty="0" err="1"/>
              <a:t>epididymorchitis</a:t>
            </a:r>
            <a:r>
              <a:rPr lang="en-US" dirty="0"/>
              <a:t>. This mostly occurs in younger men aged below 35 years and is caused by N. </a:t>
            </a:r>
            <a:r>
              <a:rPr lang="en-US" dirty="0" err="1"/>
              <a:t>gonorrhoea</a:t>
            </a:r>
            <a:r>
              <a:rPr lang="en-US" dirty="0"/>
              <a:t> and C. trachomatis. </a:t>
            </a:r>
            <a:endParaRPr lang="en-US" dirty="0" smtClean="0"/>
          </a:p>
          <a:p>
            <a:r>
              <a:rPr lang="en-US" dirty="0" smtClean="0"/>
              <a:t>However</a:t>
            </a:r>
            <a:r>
              <a:rPr lang="en-US" dirty="0"/>
              <a:t>, there are other causes of non-STI scrotal swelling such as those caused by trauma, </a:t>
            </a:r>
            <a:r>
              <a:rPr lang="en-US" dirty="0" err="1"/>
              <a:t>tumour</a:t>
            </a:r>
            <a:r>
              <a:rPr lang="en-US" dirty="0"/>
              <a:t>, torsion of the testis, inguinal hernia, tuberculosis, mumps virus and lymphatic </a:t>
            </a:r>
            <a:r>
              <a:rPr lang="en-US" dirty="0" err="1"/>
              <a:t>filariasis</a:t>
            </a:r>
            <a:r>
              <a:rPr lang="en-US" dirty="0"/>
              <a:t>. </a:t>
            </a:r>
            <a:endParaRPr lang="en-US" dirty="0" smtClean="0"/>
          </a:p>
          <a:p>
            <a:r>
              <a:rPr lang="en-US" dirty="0" smtClean="0"/>
              <a:t>Some </a:t>
            </a:r>
            <a:r>
              <a:rPr lang="en-US" dirty="0"/>
              <a:t>of these may require urgent referral for surgical intervention and it is thus important that they should be excluded carefully. </a:t>
            </a:r>
            <a:endParaRPr lang="en-US" dirty="0" smtClean="0"/>
          </a:p>
          <a:p>
            <a:r>
              <a:rPr lang="en-US" dirty="0" smtClean="0"/>
              <a:t>A </a:t>
            </a:r>
            <a:r>
              <a:rPr lang="en-US" dirty="0"/>
              <a:t>proper medical history and physical examination are essential in arriving at a conclusion of STI scrotal </a:t>
            </a:r>
            <a:r>
              <a:rPr lang="en-US" dirty="0" smtClean="0"/>
              <a:t>swelling</a:t>
            </a:r>
          </a:p>
          <a:p>
            <a:r>
              <a:rPr lang="en-US" dirty="0" smtClean="0"/>
              <a:t>Clinical </a:t>
            </a:r>
            <a:r>
              <a:rPr lang="en-US" dirty="0"/>
              <a:t>Manifestation of Painful Scrotal </a:t>
            </a:r>
            <a:r>
              <a:rPr lang="en-US" dirty="0" smtClean="0"/>
              <a:t>Swelling: </a:t>
            </a:r>
            <a:r>
              <a:rPr lang="en-US" dirty="0"/>
              <a:t>Scrotal swelling can manifest itself with different signs and symptoms including pain, tenderness, reddening of the skin of the scrotum, urethral discharge and </a:t>
            </a:r>
            <a:r>
              <a:rPr lang="en-US" dirty="0" smtClean="0"/>
              <a:t>micturition. </a:t>
            </a:r>
            <a:endParaRPr lang="en-US" dirty="0"/>
          </a:p>
          <a:p>
            <a:r>
              <a:rPr lang="en-US" dirty="0" smtClean="0"/>
              <a:t>Clinical </a:t>
            </a:r>
            <a:r>
              <a:rPr lang="en-US" dirty="0"/>
              <a:t>Findings of Painful Scrotal </a:t>
            </a:r>
            <a:r>
              <a:rPr lang="en-US" dirty="0" smtClean="0"/>
              <a:t>Swelling: The </a:t>
            </a:r>
            <a:r>
              <a:rPr lang="en-US" dirty="0"/>
              <a:t>patient is found to have scrotal swelling and tenderness. This is</a:t>
            </a:r>
          </a:p>
        </p:txBody>
      </p:sp>
    </p:spTree>
    <p:extLst>
      <p:ext uri="{BB962C8B-B14F-4D97-AF65-F5344CB8AC3E}">
        <p14:creationId xmlns:p14="http://schemas.microsoft.com/office/powerpoint/2010/main" val="22994943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2" y="154745"/>
            <a:ext cx="11887200" cy="6583680"/>
          </a:xfrm>
        </p:spPr>
        <p:txBody>
          <a:bodyPr/>
          <a:lstStyle/>
          <a:p>
            <a:pPr marL="0" indent="0">
              <a:buNone/>
            </a:pPr>
            <a:r>
              <a:rPr lang="en-US" b="1" dirty="0"/>
              <a:t>Syndromic Treatment of Scrotal </a:t>
            </a:r>
            <a:r>
              <a:rPr lang="en-US" b="1" dirty="0" smtClean="0"/>
              <a:t>Swelling</a:t>
            </a:r>
          </a:p>
          <a:p>
            <a:r>
              <a:rPr lang="en-US" dirty="0" smtClean="0"/>
              <a:t>Since </a:t>
            </a:r>
            <a:r>
              <a:rPr lang="en-US" dirty="0"/>
              <a:t>the causative agents for painful scrotal swelling caused by STIs are similar to those causing urethral discharge in men, treatment for this condition is similar to that of syndromic treatment of urethral discharge in men after ruling out other possible causes of the swelling. </a:t>
            </a:r>
            <a:endParaRPr lang="en-US" dirty="0" smtClean="0"/>
          </a:p>
          <a:p>
            <a:r>
              <a:rPr lang="en-US" dirty="0" smtClean="0"/>
              <a:t>First </a:t>
            </a:r>
            <a:r>
              <a:rPr lang="en-US" dirty="0"/>
              <a:t>Line Preferred: </a:t>
            </a:r>
            <a:r>
              <a:rPr lang="en-US" dirty="0" err="1"/>
              <a:t>Cefixime</a:t>
            </a:r>
            <a:r>
              <a:rPr lang="en-US" dirty="0"/>
              <a:t> 400 mg PO stat AND Azithromycin 1 gm PO stat: 4 Cs </a:t>
            </a:r>
            <a:endParaRPr lang="en-US" dirty="0" smtClean="0"/>
          </a:p>
          <a:p>
            <a:pPr marL="0" indent="0">
              <a:buNone/>
            </a:pPr>
            <a:r>
              <a:rPr lang="en-US" dirty="0"/>
              <a:t> </a:t>
            </a:r>
            <a:r>
              <a:rPr lang="en-US" dirty="0" smtClean="0"/>
              <a:t>        OR</a:t>
            </a:r>
          </a:p>
          <a:p>
            <a:r>
              <a:rPr lang="en-US" dirty="0" smtClean="0"/>
              <a:t>Second </a:t>
            </a:r>
            <a:r>
              <a:rPr lang="en-US" dirty="0"/>
              <a:t>Line Preferred: Ceftriaxone 500 mg IM stat AND Azithromycin 2 gm PO stat: 4 Cs </a:t>
            </a:r>
            <a:endParaRPr lang="en-US" dirty="0" smtClean="0"/>
          </a:p>
          <a:p>
            <a:r>
              <a:rPr lang="en-US" dirty="0" smtClean="0"/>
              <a:t>Review </a:t>
            </a:r>
            <a:r>
              <a:rPr lang="en-US" dirty="0"/>
              <a:t>after 7 days and if cured discharge from the clinic. If there is no improvement, refer to a surgeon</a:t>
            </a:r>
          </a:p>
        </p:txBody>
      </p:sp>
    </p:spTree>
    <p:extLst>
      <p:ext uri="{BB962C8B-B14F-4D97-AF65-F5344CB8AC3E}">
        <p14:creationId xmlns:p14="http://schemas.microsoft.com/office/powerpoint/2010/main" val="2134290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8531" y="2320535"/>
            <a:ext cx="8671560" cy="1325563"/>
          </a:xfrm>
          <a:ln>
            <a:solidFill>
              <a:schemeClr val="tx1"/>
            </a:solidFill>
          </a:ln>
        </p:spPr>
        <p:txBody>
          <a:bodyPr/>
          <a:lstStyle/>
          <a:p>
            <a:r>
              <a:rPr lang="en-US" b="1" dirty="0"/>
              <a:t>Painful Swelling Groin (Inguinal Bubo</a:t>
            </a:r>
            <a:r>
              <a:rPr lang="en-US" b="1" dirty="0" smtClean="0"/>
              <a:t>)</a:t>
            </a:r>
            <a:endParaRPr lang="en-US" dirty="0"/>
          </a:p>
        </p:txBody>
      </p:sp>
    </p:spTree>
    <p:extLst>
      <p:ext uri="{BB962C8B-B14F-4D97-AF65-F5344CB8AC3E}">
        <p14:creationId xmlns:p14="http://schemas.microsoft.com/office/powerpoint/2010/main" val="1645955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285" y="253218"/>
            <a:ext cx="11760591" cy="6428936"/>
          </a:xfrm>
        </p:spPr>
        <p:txBody>
          <a:bodyPr>
            <a:normAutofit fontScale="92500" lnSpcReduction="10000"/>
          </a:bodyPr>
          <a:lstStyle/>
          <a:p>
            <a:pPr marL="0" indent="0">
              <a:buNone/>
            </a:pPr>
            <a:r>
              <a:rPr lang="en-US" b="1" dirty="0"/>
              <a:t>Painful Swelling Groin (Inguinal Bubo</a:t>
            </a:r>
            <a:r>
              <a:rPr lang="en-US" b="1" dirty="0" smtClean="0"/>
              <a:t>)</a:t>
            </a:r>
          </a:p>
          <a:p>
            <a:r>
              <a:rPr lang="en-US" dirty="0" smtClean="0"/>
              <a:t>Inguinal </a:t>
            </a:r>
            <a:r>
              <a:rPr lang="en-US" dirty="0" err="1"/>
              <a:t>bubos</a:t>
            </a:r>
            <a:r>
              <a:rPr lang="en-US" dirty="0"/>
              <a:t> are localized enlargement of the lymph nodes in the groin, which are painful and often fluctuant on palpation. </a:t>
            </a:r>
            <a:endParaRPr lang="en-US" dirty="0" smtClean="0"/>
          </a:p>
          <a:p>
            <a:r>
              <a:rPr lang="en-US" dirty="0" smtClean="0"/>
              <a:t>They </a:t>
            </a:r>
            <a:r>
              <a:rPr lang="en-US" dirty="0"/>
              <a:t>are usually associated with </a:t>
            </a:r>
            <a:r>
              <a:rPr lang="en-US" dirty="0" smtClean="0"/>
              <a:t>lymphogranuloma </a:t>
            </a:r>
            <a:r>
              <a:rPr lang="en-US" dirty="0" err="1"/>
              <a:t>venereum</a:t>
            </a:r>
            <a:r>
              <a:rPr lang="en-US" dirty="0"/>
              <a:t> caused by Chlamydia trachomatis and chancroid caused by </a:t>
            </a:r>
            <a:r>
              <a:rPr lang="en-US" dirty="0" err="1"/>
              <a:t>Haemophilus</a:t>
            </a:r>
            <a:r>
              <a:rPr lang="en-US" dirty="0"/>
              <a:t> </a:t>
            </a:r>
            <a:r>
              <a:rPr lang="en-US" dirty="0" err="1"/>
              <a:t>ducreyi</a:t>
            </a:r>
            <a:r>
              <a:rPr lang="en-US" dirty="0"/>
              <a:t>. </a:t>
            </a:r>
            <a:endParaRPr lang="en-US" dirty="0" smtClean="0"/>
          </a:p>
          <a:p>
            <a:r>
              <a:rPr lang="en-US" dirty="0" smtClean="0"/>
              <a:t>Other </a:t>
            </a:r>
            <a:r>
              <a:rPr lang="en-US" dirty="0"/>
              <a:t>STIs that cause inguinal bubo include Treponema pallidum and </a:t>
            </a:r>
            <a:r>
              <a:rPr lang="en-US" dirty="0" err="1"/>
              <a:t>Klebsiella</a:t>
            </a:r>
            <a:r>
              <a:rPr lang="en-US" dirty="0"/>
              <a:t> granulomatosis. </a:t>
            </a:r>
            <a:endParaRPr lang="en-US" dirty="0" smtClean="0"/>
          </a:p>
          <a:p>
            <a:r>
              <a:rPr lang="en-US" dirty="0" smtClean="0"/>
              <a:t>There </a:t>
            </a:r>
            <a:r>
              <a:rPr lang="en-US" dirty="0"/>
              <a:t>are other causes of enlarged inguinal lymph nodes such as infections in the lower limbs or in the perineum and should be carefully excluded. </a:t>
            </a:r>
            <a:endParaRPr lang="en-US" dirty="0" smtClean="0"/>
          </a:p>
          <a:p>
            <a:r>
              <a:rPr lang="en-US" dirty="0" smtClean="0"/>
              <a:t>A </a:t>
            </a:r>
            <a:r>
              <a:rPr lang="en-US" dirty="0"/>
              <a:t>proper medical history and physical examination are essential in arriving at a conclusion of an inguinal bubo. </a:t>
            </a:r>
          </a:p>
          <a:p>
            <a:r>
              <a:rPr lang="en-US" dirty="0" smtClean="0"/>
              <a:t>Clinical </a:t>
            </a:r>
            <a:r>
              <a:rPr lang="en-US" dirty="0"/>
              <a:t>Manifestation of an Inguinal </a:t>
            </a:r>
            <a:r>
              <a:rPr lang="en-US" dirty="0" smtClean="0"/>
              <a:t>Bubo: </a:t>
            </a:r>
            <a:r>
              <a:rPr lang="en-US" dirty="0"/>
              <a:t>Inguinal </a:t>
            </a:r>
            <a:r>
              <a:rPr lang="en-US" dirty="0" err="1"/>
              <a:t>bubos</a:t>
            </a:r>
            <a:r>
              <a:rPr lang="en-US" dirty="0"/>
              <a:t> manifest as painful swelling in the groin, which are often fluctuant. In many cases of chancroid associated inguinal bubo, there is often an accompanying genital ulcer. </a:t>
            </a:r>
            <a:endParaRPr lang="en-US" dirty="0" smtClean="0"/>
          </a:p>
          <a:p>
            <a:r>
              <a:rPr lang="en-US" dirty="0" smtClean="0"/>
              <a:t>Clinical </a:t>
            </a:r>
            <a:r>
              <a:rPr lang="en-US" dirty="0"/>
              <a:t>Findings of Painful Inguinal </a:t>
            </a:r>
            <a:r>
              <a:rPr lang="en-US" dirty="0" smtClean="0"/>
              <a:t>Bubo: The </a:t>
            </a:r>
            <a:r>
              <a:rPr lang="en-US" dirty="0"/>
              <a:t>patient is found to have a swollen, often fluctuant swelling in the groin which is tender on palpation. The patients may also have fever.</a:t>
            </a:r>
          </a:p>
        </p:txBody>
      </p:sp>
    </p:spTree>
    <p:extLst>
      <p:ext uri="{BB962C8B-B14F-4D97-AF65-F5344CB8AC3E}">
        <p14:creationId xmlns:p14="http://schemas.microsoft.com/office/powerpoint/2010/main" val="13862972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45" y="0"/>
            <a:ext cx="11915335" cy="6752492"/>
          </a:xfrm>
        </p:spPr>
        <p:txBody>
          <a:bodyPr>
            <a:normAutofit fontScale="92500" lnSpcReduction="10000"/>
          </a:bodyPr>
          <a:lstStyle/>
          <a:p>
            <a:pPr marL="0" indent="0">
              <a:buNone/>
            </a:pPr>
            <a:r>
              <a:rPr lang="en-US" b="1" dirty="0"/>
              <a:t>Syndromic Treatment of Inguinal Bubo </a:t>
            </a:r>
            <a:endParaRPr lang="en-US" b="1" dirty="0" smtClean="0"/>
          </a:p>
          <a:p>
            <a:r>
              <a:rPr lang="en-US" dirty="0" smtClean="0"/>
              <a:t>Patients </a:t>
            </a:r>
            <a:r>
              <a:rPr lang="en-US" dirty="0"/>
              <a:t>should be treated for inguinal bubo after ruling out other possible causes of the inguinal swelling. </a:t>
            </a:r>
            <a:endParaRPr lang="en-US" dirty="0" smtClean="0"/>
          </a:p>
          <a:p>
            <a:r>
              <a:rPr lang="en-US" dirty="0" smtClean="0"/>
              <a:t>If </a:t>
            </a:r>
            <a:r>
              <a:rPr lang="en-US" dirty="0"/>
              <a:t>there is an accompanying genital ulcer, follow syndromic management of non-vesicular genital </a:t>
            </a:r>
            <a:r>
              <a:rPr lang="en-US" dirty="0" smtClean="0"/>
              <a:t>ulcers. First </a:t>
            </a:r>
            <a:r>
              <a:rPr lang="en-US" dirty="0"/>
              <a:t>Line Preferred Treatment: </a:t>
            </a:r>
            <a:r>
              <a:rPr lang="en-US" dirty="0" err="1"/>
              <a:t>Benzathine</a:t>
            </a:r>
            <a:r>
              <a:rPr lang="en-US" dirty="0"/>
              <a:t> penicillin 2.4 MU IM weekly for 3 weeks AND Azithromycin 2 gm PO stat: 4Cs </a:t>
            </a:r>
            <a:endParaRPr lang="en-US" dirty="0" smtClean="0"/>
          </a:p>
          <a:p>
            <a:pPr marL="0" indent="0">
              <a:buNone/>
            </a:pPr>
            <a:r>
              <a:rPr lang="en-US" dirty="0" smtClean="0"/>
              <a:t>             OR </a:t>
            </a:r>
          </a:p>
          <a:p>
            <a:r>
              <a:rPr lang="en-US" dirty="0" smtClean="0"/>
              <a:t>Second </a:t>
            </a:r>
            <a:r>
              <a:rPr lang="en-US" dirty="0"/>
              <a:t>Line Preferred Treatment</a:t>
            </a:r>
            <a:r>
              <a:rPr lang="en-US" dirty="0" smtClean="0"/>
              <a:t>: Ceftriaxone </a:t>
            </a:r>
            <a:r>
              <a:rPr lang="en-US" dirty="0"/>
              <a:t>1 gm IM stat AND Doxycycline 100 mg PO BD for 14 days: 4Cs. </a:t>
            </a:r>
            <a:endParaRPr lang="en-US" dirty="0" smtClean="0"/>
          </a:p>
          <a:p>
            <a:pPr marL="0" indent="0">
              <a:buNone/>
            </a:pPr>
            <a:r>
              <a:rPr lang="en-US" dirty="0" smtClean="0"/>
              <a:t> * Doxycycline </a:t>
            </a:r>
            <a:r>
              <a:rPr lang="en-US" dirty="0"/>
              <a:t>is contraindicated in pregnancy. </a:t>
            </a:r>
            <a:endParaRPr lang="en-US" dirty="0" smtClean="0"/>
          </a:p>
          <a:p>
            <a:r>
              <a:rPr lang="en-US" dirty="0" smtClean="0"/>
              <a:t>If </a:t>
            </a:r>
            <a:r>
              <a:rPr lang="en-US" dirty="0"/>
              <a:t>there is no accompanying genital ulcer, treat for lymphogranuloma </a:t>
            </a:r>
            <a:r>
              <a:rPr lang="en-US" dirty="0" err="1"/>
              <a:t>venereum</a:t>
            </a:r>
            <a:r>
              <a:rPr lang="en-US" dirty="0"/>
              <a:t>. First Line Preferred Treatment</a:t>
            </a:r>
            <a:r>
              <a:rPr lang="en-US" dirty="0" smtClean="0"/>
              <a:t>: Doxycycline </a:t>
            </a:r>
            <a:r>
              <a:rPr lang="en-US" dirty="0"/>
              <a:t>100mg PO BD for 14 days OR Erythromycin 500 mg PO QID for 14 days: 4Cs. </a:t>
            </a:r>
            <a:endParaRPr lang="en-US" dirty="0" smtClean="0"/>
          </a:p>
          <a:p>
            <a:pPr marL="0" indent="0">
              <a:buNone/>
            </a:pPr>
            <a:r>
              <a:rPr lang="en-US" dirty="0" smtClean="0"/>
              <a:t> *Doxycycline </a:t>
            </a:r>
            <a:r>
              <a:rPr lang="en-US" dirty="0"/>
              <a:t>is contraindicated in pregnancy </a:t>
            </a:r>
            <a:endParaRPr lang="en-US" dirty="0" smtClean="0"/>
          </a:p>
          <a:p>
            <a:r>
              <a:rPr lang="en-US" dirty="0" smtClean="0"/>
              <a:t>In </a:t>
            </a:r>
            <a:r>
              <a:rPr lang="en-US" dirty="0"/>
              <a:t>either case, that is if there is an accompanying genital ulcer or not, review after 7 days and if cured discharge from the clinic. </a:t>
            </a:r>
            <a:r>
              <a:rPr lang="en-US" dirty="0" smtClean="0"/>
              <a:t>If </a:t>
            </a:r>
            <a:r>
              <a:rPr lang="en-US" dirty="0"/>
              <a:t>there is no improvement, refer to a surgeon</a:t>
            </a:r>
          </a:p>
        </p:txBody>
      </p:sp>
    </p:spTree>
    <p:extLst>
      <p:ext uri="{BB962C8B-B14F-4D97-AF65-F5344CB8AC3E}">
        <p14:creationId xmlns:p14="http://schemas.microsoft.com/office/powerpoint/2010/main" val="20825516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2292402"/>
            <a:ext cx="7385539" cy="1325563"/>
          </a:xfrm>
          <a:ln>
            <a:solidFill>
              <a:schemeClr val="tx1"/>
            </a:solidFill>
          </a:ln>
        </p:spPr>
        <p:txBody>
          <a:bodyPr>
            <a:noAutofit/>
          </a:bodyPr>
          <a:lstStyle/>
          <a:p>
            <a:r>
              <a:rPr lang="en-US" sz="6000" b="1" dirty="0" err="1"/>
              <a:t>Anogenital</a:t>
            </a:r>
            <a:r>
              <a:rPr lang="en-US" sz="6000" b="1" dirty="0"/>
              <a:t> </a:t>
            </a:r>
            <a:r>
              <a:rPr lang="en-US" sz="6000" b="1" dirty="0" smtClean="0"/>
              <a:t>Growths</a:t>
            </a:r>
            <a:endParaRPr lang="en-US" sz="6000" b="1" dirty="0"/>
          </a:p>
        </p:txBody>
      </p:sp>
    </p:spTree>
    <p:extLst>
      <p:ext uri="{BB962C8B-B14F-4D97-AF65-F5344CB8AC3E}">
        <p14:creationId xmlns:p14="http://schemas.microsoft.com/office/powerpoint/2010/main" val="3082565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811" y="168812"/>
            <a:ext cx="11844997" cy="6541477"/>
          </a:xfrm>
        </p:spPr>
        <p:txBody>
          <a:bodyPr>
            <a:normAutofit lnSpcReduction="10000"/>
          </a:bodyPr>
          <a:lstStyle/>
          <a:p>
            <a:pPr marL="0" indent="0">
              <a:buNone/>
            </a:pPr>
            <a:r>
              <a:rPr lang="en-US" b="1" dirty="0"/>
              <a:t>Syndromic Treatment of </a:t>
            </a:r>
            <a:r>
              <a:rPr lang="en-US" b="1" dirty="0" err="1"/>
              <a:t>Anogenital</a:t>
            </a:r>
            <a:r>
              <a:rPr lang="en-US" b="1" dirty="0"/>
              <a:t> </a:t>
            </a:r>
            <a:r>
              <a:rPr lang="en-US" b="1" dirty="0" smtClean="0"/>
              <a:t>Growths.</a:t>
            </a:r>
          </a:p>
          <a:p>
            <a:pPr marL="0" indent="0">
              <a:buNone/>
            </a:pPr>
            <a:r>
              <a:rPr lang="en-US" b="1" dirty="0" smtClean="0"/>
              <a:t>If </a:t>
            </a:r>
            <a:r>
              <a:rPr lang="en-US" b="1" dirty="0"/>
              <a:t>the Warts are Small and Few</a:t>
            </a:r>
            <a:r>
              <a:rPr lang="en-US" dirty="0"/>
              <a:t> </a:t>
            </a:r>
            <a:endParaRPr lang="en-US" dirty="0" smtClean="0"/>
          </a:p>
          <a:p>
            <a:pPr>
              <a:buFontTx/>
              <a:buChar char="-"/>
            </a:pPr>
            <a:r>
              <a:rPr lang="en-US" dirty="0" smtClean="0"/>
              <a:t>First </a:t>
            </a:r>
            <a:r>
              <a:rPr lang="en-US" dirty="0"/>
              <a:t>Line Preferred Treatment</a:t>
            </a:r>
            <a:r>
              <a:rPr lang="en-US" dirty="0" smtClean="0"/>
              <a:t>: If </a:t>
            </a:r>
            <a:r>
              <a:rPr lang="en-US" dirty="0"/>
              <a:t>the warts are small in size or few in number (less than 3) use </a:t>
            </a:r>
            <a:r>
              <a:rPr lang="en-US" dirty="0" err="1"/>
              <a:t>Podophyllin</a:t>
            </a:r>
            <a:r>
              <a:rPr lang="en-US" dirty="0"/>
              <a:t> 10-25% application weekly until the warts fall off. This should be done at the health facility. </a:t>
            </a:r>
            <a:endParaRPr lang="en-US" dirty="0" smtClean="0"/>
          </a:p>
          <a:p>
            <a:pPr>
              <a:buFontTx/>
              <a:buChar char="-"/>
            </a:pPr>
            <a:r>
              <a:rPr lang="en-US" dirty="0" smtClean="0"/>
              <a:t>For </a:t>
            </a:r>
            <a:r>
              <a:rPr lang="en-US" dirty="0"/>
              <a:t>warts in the vagina or the anal canal, </a:t>
            </a:r>
            <a:r>
              <a:rPr lang="en-US" dirty="0" err="1"/>
              <a:t>Podophyllin</a:t>
            </a:r>
            <a:r>
              <a:rPr lang="en-US" dirty="0"/>
              <a:t> should applied with the use of a speculum or a </a:t>
            </a:r>
            <a:r>
              <a:rPr lang="en-US" dirty="0" err="1"/>
              <a:t>proctoscope</a:t>
            </a:r>
            <a:r>
              <a:rPr lang="en-US" dirty="0"/>
              <a:t> and allowed to dry before removing the appliance. </a:t>
            </a:r>
            <a:endParaRPr lang="en-US" dirty="0" smtClean="0"/>
          </a:p>
          <a:p>
            <a:pPr>
              <a:buFontTx/>
              <a:buChar char="-"/>
            </a:pPr>
            <a:r>
              <a:rPr lang="en-US" dirty="0" smtClean="0"/>
              <a:t>Alternative </a:t>
            </a:r>
            <a:r>
              <a:rPr lang="en-US" dirty="0"/>
              <a:t>Treatment</a:t>
            </a:r>
            <a:r>
              <a:rPr lang="en-US" dirty="0" smtClean="0"/>
              <a:t>: </a:t>
            </a:r>
            <a:r>
              <a:rPr lang="en-US" dirty="0" err="1" smtClean="0"/>
              <a:t>Imiquimod</a:t>
            </a:r>
            <a:r>
              <a:rPr lang="en-US" dirty="0" smtClean="0"/>
              <a:t> </a:t>
            </a:r>
            <a:r>
              <a:rPr lang="en-US" dirty="0"/>
              <a:t>5% cream can be applied by the patient with a finger/cotton swab at bedtime, left on overnight, 3 times a week or every other day for 16 weeks. </a:t>
            </a:r>
            <a:endParaRPr lang="en-US" dirty="0" smtClean="0"/>
          </a:p>
          <a:p>
            <a:pPr>
              <a:buFontTx/>
              <a:buChar char="-"/>
            </a:pPr>
            <a:r>
              <a:rPr lang="en-US" dirty="0" smtClean="0"/>
              <a:t>The </a:t>
            </a:r>
            <a:r>
              <a:rPr lang="en-US" dirty="0"/>
              <a:t>treated area should be washed with soap and water </a:t>
            </a:r>
            <a:r>
              <a:rPr lang="en-US" dirty="0" smtClean="0"/>
              <a:t>6-10 hours </a:t>
            </a:r>
            <a:r>
              <a:rPr lang="en-US" dirty="0"/>
              <a:t>after application</a:t>
            </a:r>
            <a:r>
              <a:rPr lang="en-US" dirty="0" smtClean="0"/>
              <a:t>.</a:t>
            </a:r>
          </a:p>
          <a:p>
            <a:pPr marL="0" indent="0">
              <a:buNone/>
            </a:pPr>
            <a:r>
              <a:rPr lang="en-US" b="1" dirty="0" smtClean="0"/>
              <a:t>If </a:t>
            </a:r>
            <a:r>
              <a:rPr lang="en-US" b="1" dirty="0"/>
              <a:t>the warts are many (more than 3) or large</a:t>
            </a:r>
            <a:r>
              <a:rPr lang="en-US" dirty="0" smtClean="0"/>
              <a:t>: Refer </a:t>
            </a:r>
            <a:r>
              <a:rPr lang="en-US" dirty="0"/>
              <a:t>patients to a higher health level facility for surgical excision. </a:t>
            </a:r>
          </a:p>
        </p:txBody>
      </p:sp>
    </p:spTree>
    <p:extLst>
      <p:ext uri="{BB962C8B-B14F-4D97-AF65-F5344CB8AC3E}">
        <p14:creationId xmlns:p14="http://schemas.microsoft.com/office/powerpoint/2010/main" val="1436139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9988" y="216403"/>
            <a:ext cx="8947051" cy="6647222"/>
          </a:xfrm>
          <a:prstGeom prst="rect">
            <a:avLst/>
          </a:prstGeom>
          <a:ln>
            <a:solidFill>
              <a:schemeClr val="tx1"/>
            </a:solidFill>
          </a:ln>
        </p:spPr>
      </p:pic>
    </p:spTree>
    <p:extLst>
      <p:ext uri="{BB962C8B-B14F-4D97-AF65-F5344CB8AC3E}">
        <p14:creationId xmlns:p14="http://schemas.microsoft.com/office/powerpoint/2010/main" val="244075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Clinical Features</a:t>
            </a:r>
            <a:endParaRPr lang="en-US" b="1" u="sng" dirty="0"/>
          </a:p>
        </p:txBody>
      </p:sp>
      <p:sp>
        <p:nvSpPr>
          <p:cNvPr id="3" name="Content Placeholder 2"/>
          <p:cNvSpPr>
            <a:spLocks noGrp="1"/>
          </p:cNvSpPr>
          <p:nvPr>
            <p:ph idx="1"/>
          </p:nvPr>
        </p:nvSpPr>
        <p:spPr/>
        <p:txBody>
          <a:bodyPr/>
          <a:lstStyle/>
          <a:p>
            <a:r>
              <a:rPr lang="en-US" dirty="0" smtClean="0"/>
              <a:t>Urinary frequency</a:t>
            </a:r>
          </a:p>
          <a:p>
            <a:r>
              <a:rPr lang="en-US" dirty="0" smtClean="0"/>
              <a:t>Dysuria</a:t>
            </a:r>
          </a:p>
          <a:p>
            <a:r>
              <a:rPr lang="en-US" dirty="0" smtClean="0"/>
              <a:t>Discharge of yellowish exudate from the urethra or the vagina</a:t>
            </a:r>
          </a:p>
          <a:p>
            <a:r>
              <a:rPr lang="en-US" dirty="0" smtClean="0"/>
              <a:t>In female tubal infection (</a:t>
            </a:r>
            <a:r>
              <a:rPr lang="en-US" dirty="0" err="1" smtClean="0"/>
              <a:t>salpingitis</a:t>
            </a:r>
            <a:r>
              <a:rPr lang="en-US" dirty="0" smtClean="0"/>
              <a:t>)</a:t>
            </a:r>
          </a:p>
          <a:p>
            <a:r>
              <a:rPr lang="en-US" dirty="0" smtClean="0"/>
              <a:t>Lower abdominal pain, back pain (aggravated by infection, dysmenorrhea or menorrhagia )</a:t>
            </a:r>
            <a:endParaRPr lang="en-US" dirty="0"/>
          </a:p>
        </p:txBody>
      </p:sp>
    </p:spTree>
    <p:extLst>
      <p:ext uri="{BB962C8B-B14F-4D97-AF65-F5344CB8AC3E}">
        <p14:creationId xmlns:p14="http://schemas.microsoft.com/office/powerpoint/2010/main" val="79446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n0004"/>
          <p:cNvPicPr>
            <a:picLocks noChangeAspect="1" noChangeArrowheads="1"/>
          </p:cNvPicPr>
          <p:nvPr/>
        </p:nvPicPr>
        <p:blipFill>
          <a:blip r:embed="rId2">
            <a:extLst>
              <a:ext uri="{28A0092B-C50C-407E-A947-70E740481C1C}">
                <a14:useLocalDpi xmlns:a14="http://schemas.microsoft.com/office/drawing/2010/main" val="0"/>
              </a:ext>
            </a:extLst>
          </a:blip>
          <a:srcRect l="3024" t="2875" r="6268" b="3683"/>
          <a:stretch>
            <a:fillRect/>
          </a:stretch>
        </p:blipFill>
        <p:spPr>
          <a:xfrm>
            <a:off x="1600199" y="140593"/>
            <a:ext cx="6680916" cy="6582667"/>
          </a:xfrm>
          <a:prstGeom prst="rect">
            <a:avLst/>
          </a:prstGeom>
        </p:spPr>
      </p:pic>
    </p:spTree>
    <p:extLst>
      <p:ext uri="{BB962C8B-B14F-4D97-AF65-F5344CB8AC3E}">
        <p14:creationId xmlns:p14="http://schemas.microsoft.com/office/powerpoint/2010/main" val="3368120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can0005"/>
          <p:cNvPicPr>
            <a:picLocks noChangeAspect="1" noChangeArrowheads="1"/>
          </p:cNvPicPr>
          <p:nvPr/>
        </p:nvPicPr>
        <p:blipFill rotWithShape="1">
          <a:blip r:embed="rId2">
            <a:extLst>
              <a:ext uri="{28A0092B-C50C-407E-A947-70E740481C1C}">
                <a14:useLocalDpi xmlns:a14="http://schemas.microsoft.com/office/drawing/2010/main" val="0"/>
              </a:ext>
            </a:extLst>
          </a:blip>
          <a:srcRect t="3435"/>
          <a:stretch/>
        </p:blipFill>
        <p:spPr bwMode="auto">
          <a:xfrm>
            <a:off x="1835149" y="193183"/>
            <a:ext cx="7643701" cy="65102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3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Investigations </a:t>
            </a:r>
            <a:endParaRPr lang="en-US" dirty="0"/>
          </a:p>
        </p:txBody>
      </p:sp>
      <p:sp>
        <p:nvSpPr>
          <p:cNvPr id="3" name="Content Placeholder 2"/>
          <p:cNvSpPr>
            <a:spLocks noGrp="1"/>
          </p:cNvSpPr>
          <p:nvPr>
            <p:ph idx="1"/>
          </p:nvPr>
        </p:nvSpPr>
        <p:spPr/>
        <p:txBody>
          <a:bodyPr/>
          <a:lstStyle/>
          <a:p>
            <a:r>
              <a:rPr lang="en-US" dirty="0" smtClean="0"/>
              <a:t>Smear - Smear stained by gram stain.</a:t>
            </a:r>
          </a:p>
          <a:p>
            <a:r>
              <a:rPr lang="en-US" dirty="0" smtClean="0"/>
              <a:t>Culture – Culture enriched media, e.g. chocolate agar.</a:t>
            </a:r>
          </a:p>
          <a:p>
            <a:r>
              <a:rPr lang="en-US" dirty="0" smtClean="0"/>
              <a:t>CFT - Gonococcal complement fixation test (CFT)  for complicated cases.</a:t>
            </a:r>
          </a:p>
          <a:p>
            <a:r>
              <a:rPr lang="en-US" dirty="0" smtClean="0"/>
              <a:t>Fluorescent antibody test.</a:t>
            </a:r>
            <a:endParaRPr lang="en-US" dirty="0"/>
          </a:p>
        </p:txBody>
      </p:sp>
    </p:spTree>
    <p:extLst>
      <p:ext uri="{BB962C8B-B14F-4D97-AF65-F5344CB8AC3E}">
        <p14:creationId xmlns:p14="http://schemas.microsoft.com/office/powerpoint/2010/main" val="141160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214"/>
            <a:ext cx="5253507" cy="871247"/>
          </a:xfrm>
        </p:spPr>
        <p:txBody>
          <a:bodyPr/>
          <a:lstStyle/>
          <a:p>
            <a:r>
              <a:rPr lang="en-US" b="1" u="sng" dirty="0" smtClean="0"/>
              <a:t>CHANCROID</a:t>
            </a:r>
            <a:endParaRPr lang="en-US" b="1" u="sng" dirty="0"/>
          </a:p>
        </p:txBody>
      </p:sp>
      <p:sp>
        <p:nvSpPr>
          <p:cNvPr id="3" name="Content Placeholder 2"/>
          <p:cNvSpPr>
            <a:spLocks noGrp="1"/>
          </p:cNvSpPr>
          <p:nvPr>
            <p:ph idx="1"/>
          </p:nvPr>
        </p:nvSpPr>
        <p:spPr>
          <a:xfrm>
            <a:off x="838199" y="1197732"/>
            <a:ext cx="11061879" cy="5125791"/>
          </a:xfrm>
        </p:spPr>
        <p:txBody>
          <a:bodyPr>
            <a:normAutofit lnSpcReduction="10000"/>
          </a:bodyPr>
          <a:lstStyle/>
          <a:p>
            <a:r>
              <a:rPr lang="en-US" sz="3200" dirty="0" smtClean="0"/>
              <a:t>Called ‘Soft Chancre’ or ‘</a:t>
            </a:r>
            <a:r>
              <a:rPr lang="en-US" sz="3200" dirty="0" err="1" smtClean="0"/>
              <a:t>ulcus</a:t>
            </a:r>
            <a:r>
              <a:rPr lang="en-US" sz="3200" dirty="0" smtClean="0"/>
              <a:t> </a:t>
            </a:r>
            <a:r>
              <a:rPr lang="en-US" sz="3200" dirty="0" err="1" smtClean="0"/>
              <a:t>molle</a:t>
            </a:r>
            <a:r>
              <a:rPr lang="en-US" sz="3200" dirty="0" smtClean="0"/>
              <a:t>’.</a:t>
            </a:r>
          </a:p>
          <a:p>
            <a:r>
              <a:rPr lang="en-US" sz="3200" dirty="0" smtClean="0"/>
              <a:t>It is an acute, localized </a:t>
            </a:r>
            <a:r>
              <a:rPr lang="en-US" sz="3200" dirty="0" err="1" smtClean="0"/>
              <a:t>autoinoculable</a:t>
            </a:r>
            <a:r>
              <a:rPr lang="en-US" sz="3200" dirty="0" smtClean="0"/>
              <a:t> infection of the genitals caused by the </a:t>
            </a:r>
            <a:r>
              <a:rPr lang="en-US" sz="3200" dirty="0" err="1" smtClean="0"/>
              <a:t>streptobacillus</a:t>
            </a:r>
            <a:r>
              <a:rPr lang="en-US" sz="3200" dirty="0" smtClean="0"/>
              <a:t> of </a:t>
            </a:r>
            <a:r>
              <a:rPr lang="en-US" sz="3200" dirty="0" err="1" smtClean="0"/>
              <a:t>Ducrey</a:t>
            </a:r>
            <a:r>
              <a:rPr lang="en-US" sz="3200" dirty="0" smtClean="0"/>
              <a:t> [</a:t>
            </a:r>
            <a:r>
              <a:rPr lang="en-US" sz="3200" dirty="0" err="1" smtClean="0"/>
              <a:t>Haemophilus</a:t>
            </a:r>
            <a:r>
              <a:rPr lang="en-US" sz="3200" dirty="0" smtClean="0"/>
              <a:t> </a:t>
            </a:r>
            <a:r>
              <a:rPr lang="en-US" sz="3200" dirty="0" err="1" smtClean="0"/>
              <a:t>ducrey</a:t>
            </a:r>
            <a:r>
              <a:rPr lang="en-US" sz="3200" dirty="0" smtClean="0"/>
              <a:t> (H. </a:t>
            </a:r>
            <a:r>
              <a:rPr lang="en-US" sz="3200" dirty="0" err="1" smtClean="0"/>
              <a:t>ducrey</a:t>
            </a:r>
            <a:r>
              <a:rPr lang="en-US" sz="3200" dirty="0" smtClean="0"/>
              <a:t>)].</a:t>
            </a:r>
          </a:p>
          <a:p>
            <a:r>
              <a:rPr lang="en-US" sz="3200" dirty="0" smtClean="0"/>
              <a:t>H. </a:t>
            </a:r>
            <a:r>
              <a:rPr lang="en-US" sz="3200" dirty="0" err="1" smtClean="0"/>
              <a:t>ducrey</a:t>
            </a:r>
            <a:r>
              <a:rPr lang="en-US" sz="3200" dirty="0" smtClean="0"/>
              <a:t> is a short, slender gram negative rod with rounded ends.</a:t>
            </a:r>
          </a:p>
          <a:p>
            <a:r>
              <a:rPr lang="en-US" sz="3200" dirty="0" smtClean="0"/>
              <a:t>Groups of organisms are often found in chains giving the appearance of a stool of fish. </a:t>
            </a:r>
          </a:p>
          <a:p>
            <a:r>
              <a:rPr lang="en-US" sz="3200" dirty="0" smtClean="0"/>
              <a:t>First isolated by </a:t>
            </a:r>
            <a:r>
              <a:rPr lang="en-US" sz="3200" dirty="0" err="1" smtClean="0"/>
              <a:t>Ducrey</a:t>
            </a:r>
            <a:r>
              <a:rPr lang="en-US" sz="3200" dirty="0" smtClean="0"/>
              <a:t> in 1889.</a:t>
            </a:r>
          </a:p>
          <a:p>
            <a:r>
              <a:rPr lang="en-US" sz="3200" dirty="0" smtClean="0"/>
              <a:t>Incubation period – 1-5 days, but it can occasionally last as long as 30 days.</a:t>
            </a:r>
            <a:endParaRPr lang="en-US" sz="3200" dirty="0"/>
          </a:p>
        </p:txBody>
      </p:sp>
    </p:spTree>
    <p:extLst>
      <p:ext uri="{BB962C8B-B14F-4D97-AF65-F5344CB8AC3E}">
        <p14:creationId xmlns:p14="http://schemas.microsoft.com/office/powerpoint/2010/main" val="245963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923208" cy="1325563"/>
          </a:xfrm>
        </p:spPr>
        <p:txBody>
          <a:bodyPr/>
          <a:lstStyle/>
          <a:p>
            <a:r>
              <a:rPr lang="en-US" b="1" u="sng" dirty="0" smtClean="0"/>
              <a:t>Pathophysiology</a:t>
            </a:r>
            <a:endParaRPr lang="en-US" b="1" u="sng" dirty="0"/>
          </a:p>
        </p:txBody>
      </p:sp>
      <p:sp>
        <p:nvSpPr>
          <p:cNvPr id="3" name="Content Placeholder 2"/>
          <p:cNvSpPr>
            <a:spLocks noGrp="1"/>
          </p:cNvSpPr>
          <p:nvPr>
            <p:ph idx="1"/>
          </p:nvPr>
        </p:nvSpPr>
        <p:spPr/>
        <p:txBody>
          <a:bodyPr>
            <a:normAutofit/>
          </a:bodyPr>
          <a:lstStyle/>
          <a:p>
            <a:pPr algn="just"/>
            <a:r>
              <a:rPr lang="en-US" sz="3600" dirty="0"/>
              <a:t>The infection begins with the appearance of painful open sores on the genitals, sometimes accompanied by swollen, tender lymph nodes in the groin. These symptoms occur within a week after exposure. Symptoms in women are often less noticeable and may be limited to painful urination or defecation, painful intercourse, rectal bleeding, or vaginal discharge. </a:t>
            </a:r>
          </a:p>
        </p:txBody>
      </p:sp>
    </p:spTree>
    <p:extLst>
      <p:ext uri="{BB962C8B-B14F-4D97-AF65-F5344CB8AC3E}">
        <p14:creationId xmlns:p14="http://schemas.microsoft.com/office/powerpoint/2010/main" val="287873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r>
              <a:rPr lang="en-US" altLang="en-US" sz="3600" b="1"/>
              <a:t>COMMON SYMPTOMS OF STIs</a:t>
            </a:r>
          </a:p>
        </p:txBody>
      </p:sp>
      <p:sp>
        <p:nvSpPr>
          <p:cNvPr id="19459" name="Rectangle 3"/>
          <p:cNvSpPr>
            <a:spLocks noGrp="1" noChangeArrowheads="1"/>
          </p:cNvSpPr>
          <p:nvPr>
            <p:ph type="body" idx="4294967295"/>
          </p:nvPr>
        </p:nvSpPr>
        <p:spPr/>
        <p:txBody>
          <a:bodyPr/>
          <a:lstStyle/>
          <a:p>
            <a:pPr marL="609600" indent="-609600">
              <a:buFontTx/>
              <a:buAutoNum type="arabicPeriod"/>
            </a:pPr>
            <a:r>
              <a:rPr lang="en-US" altLang="en-US" smtClean="0"/>
              <a:t>Infections that present with </a:t>
            </a:r>
            <a:r>
              <a:rPr lang="en-US" altLang="en-US" b="1" smtClean="0">
                <a:solidFill>
                  <a:srgbClr val="FF3300"/>
                </a:solidFill>
              </a:rPr>
              <a:t>abnormal discharge:</a:t>
            </a:r>
          </a:p>
          <a:p>
            <a:pPr marL="1371600" lvl="2" indent="-457200"/>
            <a:r>
              <a:rPr lang="en-US" altLang="en-US" sz="2800"/>
              <a:t>Gonorrhea</a:t>
            </a:r>
          </a:p>
          <a:p>
            <a:pPr marL="1371600" lvl="2" indent="-457200"/>
            <a:r>
              <a:rPr lang="en-US" altLang="en-US" sz="2800"/>
              <a:t>Trichomoniasis</a:t>
            </a:r>
          </a:p>
          <a:p>
            <a:pPr marL="1371600" lvl="2" indent="-457200"/>
            <a:r>
              <a:rPr lang="en-US" altLang="en-US" sz="2800"/>
              <a:t>Candidiasis</a:t>
            </a:r>
          </a:p>
          <a:p>
            <a:pPr marL="1371600" lvl="2" indent="-457200"/>
            <a:r>
              <a:rPr lang="en-US" altLang="en-US" sz="2800"/>
              <a:t>Chlamydia</a:t>
            </a:r>
          </a:p>
          <a:p>
            <a:pPr marL="2209800" lvl="4" indent="-381000"/>
            <a:endParaRPr lang="en-US" altLang="en-US" smtClean="0"/>
          </a:p>
        </p:txBody>
      </p:sp>
    </p:spTree>
    <p:extLst>
      <p:ext uri="{BB962C8B-B14F-4D97-AF65-F5344CB8AC3E}">
        <p14:creationId xmlns:p14="http://schemas.microsoft.com/office/powerpoint/2010/main" val="10111368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0462"/>
            <a:ext cx="10515600" cy="5056501"/>
          </a:xfrm>
        </p:spPr>
        <p:txBody>
          <a:bodyPr>
            <a:normAutofit/>
          </a:bodyPr>
          <a:lstStyle/>
          <a:p>
            <a:r>
              <a:rPr lang="en-US" sz="3200" dirty="0" smtClean="0"/>
              <a:t>There may be only one lesion, but often there are several.</a:t>
            </a:r>
          </a:p>
          <a:p>
            <a:r>
              <a:rPr lang="en-US" sz="3200" dirty="0" smtClean="0"/>
              <a:t>Extra genital chancroid is rare.</a:t>
            </a:r>
          </a:p>
          <a:p>
            <a:r>
              <a:rPr lang="en-US" sz="3200" dirty="0" smtClean="0"/>
              <a:t>It is small, inflammatory papule surrounded by narrow zone of bright erythema.</a:t>
            </a:r>
          </a:p>
          <a:p>
            <a:r>
              <a:rPr lang="en-US" sz="3200" dirty="0" smtClean="0"/>
              <a:t>It soon becomes pustular, if it ruptures forms a painful, sharply circumscribed ulcer.</a:t>
            </a:r>
          </a:p>
          <a:p>
            <a:r>
              <a:rPr lang="en-US" sz="3200" dirty="0" smtClean="0"/>
              <a:t>Vascular granulation tissues present, which are tender  to touch and bleed easy.</a:t>
            </a:r>
            <a:endParaRPr lang="en-US" sz="3200" dirty="0"/>
          </a:p>
        </p:txBody>
      </p:sp>
      <p:sp>
        <p:nvSpPr>
          <p:cNvPr id="4" name="Title 3"/>
          <p:cNvSpPr>
            <a:spLocks noGrp="1"/>
          </p:cNvSpPr>
          <p:nvPr>
            <p:ph type="title"/>
          </p:nvPr>
        </p:nvSpPr>
        <p:spPr>
          <a:xfrm>
            <a:off x="838200" y="365125"/>
            <a:ext cx="10515600" cy="639427"/>
          </a:xfrm>
        </p:spPr>
        <p:txBody>
          <a:bodyPr>
            <a:normAutofit fontScale="90000"/>
          </a:bodyPr>
          <a:lstStyle/>
          <a:p>
            <a:r>
              <a:rPr lang="en-US" u="sng" dirty="0" smtClean="0"/>
              <a:t>Path …………… cont. </a:t>
            </a:r>
            <a:endParaRPr lang="en-US" u="sng" dirty="0"/>
          </a:p>
        </p:txBody>
      </p:sp>
    </p:spTree>
    <p:extLst>
      <p:ext uri="{BB962C8B-B14F-4D97-AF65-F5344CB8AC3E}">
        <p14:creationId xmlns:p14="http://schemas.microsoft.com/office/powerpoint/2010/main" val="870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70770851"/>
              </p:ext>
            </p:extLst>
          </p:nvPr>
        </p:nvGraphicFramePr>
        <p:xfrm>
          <a:off x="721218" y="656822"/>
          <a:ext cx="10753858" cy="6051182"/>
        </p:xfrm>
        <a:graphic>
          <a:graphicData uri="http://schemas.openxmlformats.org/drawingml/2006/table">
            <a:tbl>
              <a:tblPr>
                <a:tableStyleId>{5C22544A-7EE6-4342-B048-85BDC9FD1C3A}</a:tableStyleId>
              </a:tblPr>
              <a:tblGrid>
                <a:gridCol w="2581766"/>
                <a:gridCol w="8172092"/>
              </a:tblGrid>
              <a:tr h="427033">
                <a:tc>
                  <a:txBody>
                    <a:bodyPr/>
                    <a:lstStyle/>
                    <a:p>
                      <a:pPr marL="0" marR="0" algn="ctr">
                        <a:lnSpc>
                          <a:spcPct val="107000"/>
                        </a:lnSpc>
                        <a:spcBef>
                          <a:spcPts val="0"/>
                        </a:spcBef>
                        <a:spcAft>
                          <a:spcPts val="0"/>
                        </a:spcAft>
                      </a:pPr>
                      <a:r>
                        <a:rPr lang="en-US" sz="2000" b="1" u="sng" dirty="0">
                          <a:effectLst/>
                        </a:rPr>
                        <a:t>Variant</a:t>
                      </a:r>
                      <a:endParaRPr lang="en-US" sz="2000" b="1" u="sng"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gn="ctr">
                        <a:lnSpc>
                          <a:spcPct val="107000"/>
                        </a:lnSpc>
                        <a:spcBef>
                          <a:spcPts val="0"/>
                        </a:spcBef>
                        <a:spcAft>
                          <a:spcPts val="0"/>
                        </a:spcAft>
                      </a:pPr>
                      <a:r>
                        <a:rPr lang="en-US" sz="2000" b="1" u="sng" dirty="0">
                          <a:effectLst/>
                        </a:rPr>
                        <a:t>Characteristics </a:t>
                      </a:r>
                      <a:endParaRPr lang="en-US" sz="2000" b="1" u="sng"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427033">
                <a:tc>
                  <a:txBody>
                    <a:bodyPr/>
                    <a:lstStyle/>
                    <a:p>
                      <a:pPr marL="0" marR="0">
                        <a:lnSpc>
                          <a:spcPct val="107000"/>
                        </a:lnSpc>
                        <a:spcBef>
                          <a:spcPts val="0"/>
                        </a:spcBef>
                        <a:spcAft>
                          <a:spcPts val="0"/>
                        </a:spcAft>
                      </a:pPr>
                      <a:r>
                        <a:rPr lang="en-US" sz="2000">
                          <a:effectLst/>
                        </a:rPr>
                        <a:t>Dwarf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dirty="0">
                          <a:effectLst/>
                        </a:rPr>
                        <a:t>Small, superficial, relatively painless ulcer.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753078">
                <a:tc>
                  <a:txBody>
                    <a:bodyPr/>
                    <a:lstStyle/>
                    <a:p>
                      <a:pPr marL="0" marR="0">
                        <a:lnSpc>
                          <a:spcPct val="107000"/>
                        </a:lnSpc>
                        <a:spcBef>
                          <a:spcPts val="0"/>
                        </a:spcBef>
                        <a:spcAft>
                          <a:spcPts val="0"/>
                        </a:spcAft>
                      </a:pPr>
                      <a:r>
                        <a:rPr lang="en-US" sz="2000" dirty="0">
                          <a:effectLst/>
                        </a:rPr>
                        <a:t>Giant chancroid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dirty="0">
                          <a:effectLst/>
                        </a:rPr>
                        <a:t>Large granulomatous ulcer at the site of a ruptured inguinal bubo, extending beyond its margins.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753078">
                <a:tc>
                  <a:txBody>
                    <a:bodyPr/>
                    <a:lstStyle/>
                    <a:p>
                      <a:pPr marL="0" marR="0">
                        <a:lnSpc>
                          <a:spcPct val="107000"/>
                        </a:lnSpc>
                        <a:spcBef>
                          <a:spcPts val="0"/>
                        </a:spcBef>
                        <a:spcAft>
                          <a:spcPts val="0"/>
                        </a:spcAft>
                      </a:pPr>
                      <a:r>
                        <a:rPr lang="en-US" sz="2000">
                          <a:effectLst/>
                        </a:rPr>
                        <a:t>Follicular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dirty="0">
                          <a:effectLst/>
                        </a:rPr>
                        <a:t>Seen in females in association with hair follicles of the labia majora and pubis; initial follicular pustule evolves into a classic ulcer at the site.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427033">
                <a:tc>
                  <a:txBody>
                    <a:bodyPr/>
                    <a:lstStyle/>
                    <a:p>
                      <a:pPr marL="0" marR="0">
                        <a:lnSpc>
                          <a:spcPct val="107000"/>
                        </a:lnSpc>
                        <a:spcBef>
                          <a:spcPts val="0"/>
                        </a:spcBef>
                        <a:spcAft>
                          <a:spcPts val="0"/>
                        </a:spcAft>
                      </a:pPr>
                      <a:r>
                        <a:rPr lang="en-US" sz="2000">
                          <a:effectLst/>
                        </a:rPr>
                        <a:t>Transient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a:effectLst/>
                        </a:rPr>
                        <a:t>Superficial ulcers that may heal rapidly, followed by a typical inguinal bubo.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427033">
                <a:tc>
                  <a:txBody>
                    <a:bodyPr/>
                    <a:lstStyle/>
                    <a:p>
                      <a:pPr marL="0" marR="0">
                        <a:lnSpc>
                          <a:spcPct val="107000"/>
                        </a:lnSpc>
                        <a:spcBef>
                          <a:spcPts val="0"/>
                        </a:spcBef>
                        <a:spcAft>
                          <a:spcPts val="0"/>
                        </a:spcAft>
                      </a:pPr>
                      <a:r>
                        <a:rPr lang="en-US" sz="2000">
                          <a:effectLst/>
                        </a:rPr>
                        <a:t>Serpiginous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a:effectLst/>
                        </a:rPr>
                        <a:t>Multiple ulcers that coalesce to form a serpiginous pattern.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753078">
                <a:tc>
                  <a:txBody>
                    <a:bodyPr/>
                    <a:lstStyle/>
                    <a:p>
                      <a:pPr marL="0" marR="0">
                        <a:lnSpc>
                          <a:spcPct val="107000"/>
                        </a:lnSpc>
                        <a:spcBef>
                          <a:spcPts val="0"/>
                        </a:spcBef>
                        <a:spcAft>
                          <a:spcPts val="0"/>
                        </a:spcAft>
                      </a:pPr>
                      <a:r>
                        <a:rPr lang="en-US" sz="2000">
                          <a:effectLst/>
                        </a:rPr>
                        <a:t>Mixed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a:effectLst/>
                        </a:rPr>
                        <a:t>Nonindurated tender ulcers of chancroid appearing together with an indurated nontender ulcer of syphilis having an incubation period of 10 to 90 days.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753078">
                <a:tc>
                  <a:txBody>
                    <a:bodyPr/>
                    <a:lstStyle/>
                    <a:p>
                      <a:pPr marL="0" marR="0">
                        <a:lnSpc>
                          <a:spcPct val="107000"/>
                        </a:lnSpc>
                        <a:spcBef>
                          <a:spcPts val="0"/>
                        </a:spcBef>
                        <a:spcAft>
                          <a:spcPts val="0"/>
                        </a:spcAft>
                      </a:pPr>
                      <a:r>
                        <a:rPr lang="en-US" sz="2000">
                          <a:effectLst/>
                        </a:rPr>
                        <a:t>Phagedenic chancroid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a:effectLst/>
                        </a:rPr>
                        <a:t>Ulceration that causes extensive destruction of genitalia following secondary or superinfection by anaerobes such as Fusobacterium or Bacteroides.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r h="753078">
                <a:tc>
                  <a:txBody>
                    <a:bodyPr/>
                    <a:lstStyle/>
                    <a:p>
                      <a:pPr marL="0" marR="0">
                        <a:lnSpc>
                          <a:spcPct val="107000"/>
                        </a:lnSpc>
                        <a:spcBef>
                          <a:spcPts val="0"/>
                        </a:spcBef>
                        <a:spcAft>
                          <a:spcPts val="0"/>
                        </a:spcAft>
                      </a:pPr>
                      <a:r>
                        <a:rPr lang="en-US" sz="2000" dirty="0" err="1">
                          <a:effectLst/>
                        </a:rPr>
                        <a:t>Chancroidal</a:t>
                      </a:r>
                      <a:r>
                        <a:rPr lang="en-US" sz="2000" dirty="0">
                          <a:effectLst/>
                        </a:rPr>
                        <a:t> ulcer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c>
                  <a:txBody>
                    <a:bodyPr/>
                    <a:lstStyle/>
                    <a:p>
                      <a:pPr marL="0" marR="0">
                        <a:lnSpc>
                          <a:spcPct val="107000"/>
                        </a:lnSpc>
                        <a:spcBef>
                          <a:spcPts val="0"/>
                        </a:spcBef>
                        <a:spcAft>
                          <a:spcPts val="0"/>
                        </a:spcAft>
                      </a:pPr>
                      <a:r>
                        <a:rPr lang="en-US" sz="2000" dirty="0">
                          <a:effectLst/>
                        </a:rPr>
                        <a:t>Most often a tender, </a:t>
                      </a:r>
                      <a:r>
                        <a:rPr lang="en-US" sz="2000" dirty="0" err="1">
                          <a:effectLst/>
                        </a:rPr>
                        <a:t>nonindurated</a:t>
                      </a:r>
                      <a:r>
                        <a:rPr lang="en-US" sz="2000" dirty="0">
                          <a:effectLst/>
                        </a:rPr>
                        <a:t>, single large ulcer caused by organisms other than </a:t>
                      </a:r>
                      <a:r>
                        <a:rPr lang="en-US" sz="2000" dirty="0" err="1">
                          <a:effectLst/>
                        </a:rPr>
                        <a:t>Haemophilus</a:t>
                      </a:r>
                      <a:r>
                        <a:rPr lang="en-US" sz="2000" u="sng" dirty="0">
                          <a:effectLst/>
                          <a:hlinkClick r:id="rId2"/>
                        </a:rPr>
                        <a:t> </a:t>
                      </a:r>
                      <a:r>
                        <a:rPr lang="en-US" sz="2000" dirty="0" err="1">
                          <a:effectLst/>
                        </a:rPr>
                        <a:t>ducreyi</a:t>
                      </a:r>
                      <a:r>
                        <a:rPr lang="en-US" sz="2000" dirty="0">
                          <a:effectLst/>
                        </a:rPr>
                        <a:t>; lymphadenopathy is conspicuous by its absence.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865" marR="62865" marT="31750" marB="31750" anchor="ctr"/>
                </a:tc>
              </a:tr>
            </a:tbl>
          </a:graphicData>
        </a:graphic>
      </p:graphicFrame>
      <p:sp>
        <p:nvSpPr>
          <p:cNvPr id="5" name="Rectangle 4"/>
          <p:cNvSpPr/>
          <p:nvPr/>
        </p:nvSpPr>
        <p:spPr>
          <a:xfrm>
            <a:off x="3437651" y="127647"/>
            <a:ext cx="3572901" cy="523220"/>
          </a:xfrm>
          <a:prstGeom prst="rect">
            <a:avLst/>
          </a:prstGeom>
        </p:spPr>
        <p:txBody>
          <a:bodyPr wrap="none">
            <a:spAutoFit/>
          </a:bodyPr>
          <a:lstStyle/>
          <a:p>
            <a:r>
              <a:rPr lang="en-US" sz="2800" b="1" u="sng" dirty="0" smtClean="0"/>
              <a:t>Types -  (Clinical types)</a:t>
            </a:r>
            <a:endParaRPr lang="en-US" sz="2800" dirty="0"/>
          </a:p>
        </p:txBody>
      </p:sp>
    </p:spTree>
    <p:extLst>
      <p:ext uri="{BB962C8B-B14F-4D97-AF65-F5344CB8AC3E}">
        <p14:creationId xmlns:p14="http://schemas.microsoft.com/office/powerpoint/2010/main" val="1261599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581"/>
            <a:ext cx="5227749" cy="619613"/>
          </a:xfrm>
        </p:spPr>
        <p:txBody>
          <a:bodyPr>
            <a:normAutofit fontScale="90000"/>
          </a:bodyPr>
          <a:lstStyle/>
          <a:p>
            <a:r>
              <a:rPr lang="en-US" b="1" u="sng" dirty="0" smtClean="0"/>
              <a:t>Clinical features</a:t>
            </a:r>
            <a:endParaRPr lang="en-US" b="1" u="sng" dirty="0"/>
          </a:p>
        </p:txBody>
      </p:sp>
      <p:sp>
        <p:nvSpPr>
          <p:cNvPr id="3" name="Content Placeholder 2"/>
          <p:cNvSpPr>
            <a:spLocks noGrp="1"/>
          </p:cNvSpPr>
          <p:nvPr>
            <p:ph idx="1"/>
          </p:nvPr>
        </p:nvSpPr>
        <p:spPr>
          <a:xfrm>
            <a:off x="838199" y="872194"/>
            <a:ext cx="10894255" cy="5739621"/>
          </a:xfrm>
        </p:spPr>
        <p:txBody>
          <a:bodyPr>
            <a:normAutofit/>
          </a:bodyPr>
          <a:lstStyle/>
          <a:p>
            <a:pPr marL="0" indent="0">
              <a:buNone/>
            </a:pPr>
            <a:r>
              <a:rPr lang="en-US" dirty="0" smtClean="0"/>
              <a:t>These are only local and no systemic manifestations present.</a:t>
            </a:r>
            <a:r>
              <a:rPr lang="en-US" baseline="30000" dirty="0"/>
              <a:t> </a:t>
            </a:r>
            <a:r>
              <a:rPr lang="en-US" dirty="0" smtClean="0"/>
              <a:t>The ulcer characteristically: </a:t>
            </a:r>
          </a:p>
          <a:p>
            <a:r>
              <a:rPr lang="en-US" dirty="0" smtClean="0"/>
              <a:t>Ranges in size dramatically from 3 to 50 mm (1/8 inch to two inches) across</a:t>
            </a:r>
          </a:p>
          <a:p>
            <a:r>
              <a:rPr lang="en-US" dirty="0" smtClean="0"/>
              <a:t>Is painful</a:t>
            </a:r>
          </a:p>
          <a:p>
            <a:r>
              <a:rPr lang="en-US" dirty="0" smtClean="0"/>
              <a:t>Has sharply defined, undermined borders</a:t>
            </a:r>
          </a:p>
          <a:p>
            <a:r>
              <a:rPr lang="en-US" dirty="0" smtClean="0"/>
              <a:t>Has irregular or ragged borders, </a:t>
            </a:r>
            <a:r>
              <a:rPr lang="en-US" i="1" dirty="0" smtClean="0"/>
              <a:t>described as saucer-shaped</a:t>
            </a:r>
            <a:r>
              <a:rPr lang="en-US" dirty="0" smtClean="0"/>
              <a:t>.</a:t>
            </a:r>
          </a:p>
          <a:p>
            <a:r>
              <a:rPr lang="en-US" dirty="0" smtClean="0"/>
              <a:t>Has a base that is covered with a gray or yellowish-gray material</a:t>
            </a:r>
          </a:p>
          <a:p>
            <a:r>
              <a:rPr lang="en-US" dirty="0" smtClean="0"/>
              <a:t>Has a base that bleeds easily if traumatized or scraped</a:t>
            </a:r>
          </a:p>
          <a:p>
            <a:r>
              <a:rPr lang="en-US" dirty="0" smtClean="0"/>
              <a:t>painful swollen lymph nodes occurs in 30 to 60% of patients.</a:t>
            </a:r>
          </a:p>
          <a:p>
            <a:r>
              <a:rPr lang="en-US" dirty="0" smtClean="0"/>
              <a:t>dysuria (pain with urination) and dyspareunia (pain with intercourse) in females</a:t>
            </a:r>
          </a:p>
          <a:p>
            <a:endParaRPr lang="en-US" dirty="0"/>
          </a:p>
        </p:txBody>
      </p:sp>
    </p:spTree>
    <p:extLst>
      <p:ext uri="{BB962C8B-B14F-4D97-AF65-F5344CB8AC3E}">
        <p14:creationId xmlns:p14="http://schemas.microsoft.com/office/powerpoint/2010/main" val="134224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7752" y="253426"/>
            <a:ext cx="4893972" cy="6454279"/>
          </a:xfrm>
        </p:spPr>
      </p:pic>
    </p:spTree>
    <p:extLst>
      <p:ext uri="{BB962C8B-B14F-4D97-AF65-F5344CB8AC3E}">
        <p14:creationId xmlns:p14="http://schemas.microsoft.com/office/powerpoint/2010/main" val="4512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1065"/>
            <a:ext cx="3862589" cy="1059623"/>
          </a:xfrm>
        </p:spPr>
        <p:txBody>
          <a:bodyPr>
            <a:normAutofit fontScale="90000"/>
          </a:bodyPr>
          <a:lstStyle/>
          <a:p>
            <a:r>
              <a:rPr lang="en-US" b="1" u="sng" dirty="0" smtClean="0"/>
              <a:t/>
            </a:r>
            <a:br>
              <a:rPr lang="en-US" b="1" u="sng" dirty="0" smtClean="0"/>
            </a:br>
            <a:r>
              <a:rPr lang="en-US" b="1" u="sng" dirty="0" smtClean="0"/>
              <a:t>Complications</a:t>
            </a:r>
            <a:br>
              <a:rPr lang="en-US" b="1" u="sng" dirty="0" smtClean="0"/>
            </a:br>
            <a:endParaRPr lang="en-US" u="sng" dirty="0"/>
          </a:p>
        </p:txBody>
      </p:sp>
      <p:sp>
        <p:nvSpPr>
          <p:cNvPr id="3" name="Content Placeholder 2"/>
          <p:cNvSpPr>
            <a:spLocks noGrp="1"/>
          </p:cNvSpPr>
          <p:nvPr>
            <p:ph idx="1"/>
          </p:nvPr>
        </p:nvSpPr>
        <p:spPr/>
        <p:txBody>
          <a:bodyPr>
            <a:normAutofit/>
          </a:bodyPr>
          <a:lstStyle/>
          <a:p>
            <a:r>
              <a:rPr lang="en-US" sz="3200" dirty="0" smtClean="0"/>
              <a:t>Extensive adenitis may develop.</a:t>
            </a:r>
          </a:p>
          <a:p>
            <a:r>
              <a:rPr lang="en-US" sz="3200" dirty="0" smtClean="0"/>
              <a:t>Large inguinal abscesses may develop and rupture to form draining sinus or giant ulcer.</a:t>
            </a:r>
          </a:p>
          <a:p>
            <a:r>
              <a:rPr lang="en-US" sz="3200" dirty="0" smtClean="0"/>
              <a:t>Superinfection by </a:t>
            </a:r>
            <a:r>
              <a:rPr lang="en-US" sz="3200" i="1" dirty="0" smtClean="0"/>
              <a:t>Fusarium</a:t>
            </a:r>
            <a:r>
              <a:rPr lang="en-US" sz="3200" dirty="0" smtClean="0"/>
              <a:t> and </a:t>
            </a:r>
            <a:r>
              <a:rPr lang="en-US" sz="3200" i="1" dirty="0" err="1" smtClean="0"/>
              <a:t>Bacteroides</a:t>
            </a:r>
            <a:r>
              <a:rPr lang="en-US" sz="3200" dirty="0" smtClean="0"/>
              <a:t>. These later require debridement and may result in disfiguring scars.</a:t>
            </a:r>
          </a:p>
          <a:p>
            <a:r>
              <a:rPr lang="en-US" sz="3200" dirty="0" smtClean="0"/>
              <a:t>Phimosis can develop in long standing lesion by scarring and thickening of foreskin, which may subsequently require circumcision.</a:t>
            </a:r>
          </a:p>
          <a:p>
            <a:endParaRPr lang="en-US" sz="3200" dirty="0"/>
          </a:p>
        </p:txBody>
      </p:sp>
    </p:spTree>
    <p:extLst>
      <p:ext uri="{BB962C8B-B14F-4D97-AF65-F5344CB8AC3E}">
        <p14:creationId xmlns:p14="http://schemas.microsoft.com/office/powerpoint/2010/main" val="4249990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96696" cy="523517"/>
          </a:xfrm>
        </p:spPr>
        <p:txBody>
          <a:bodyPr>
            <a:normAutofit fontScale="90000"/>
          </a:bodyPr>
          <a:lstStyle/>
          <a:p>
            <a:r>
              <a:rPr lang="en-US" b="1" u="sng" dirty="0" smtClean="0"/>
              <a:t/>
            </a:r>
            <a:br>
              <a:rPr lang="en-US" b="1" u="sng" dirty="0" smtClean="0"/>
            </a:br>
            <a:r>
              <a:rPr lang="en-US" b="1" u="sng" dirty="0" smtClean="0"/>
              <a:t>Sites For Chancroid Lesions </a:t>
            </a:r>
            <a:br>
              <a:rPr lang="en-US" b="1" u="sng" dirty="0" smtClean="0"/>
            </a:br>
            <a:endParaRPr lang="en-US" b="1" u="sng" dirty="0"/>
          </a:p>
        </p:txBody>
      </p:sp>
      <p:sp>
        <p:nvSpPr>
          <p:cNvPr id="3" name="Content Placeholder 2"/>
          <p:cNvSpPr>
            <a:spLocks noGrp="1"/>
          </p:cNvSpPr>
          <p:nvPr>
            <p:ph idx="1"/>
          </p:nvPr>
        </p:nvSpPr>
        <p:spPr>
          <a:xfrm>
            <a:off x="838200" y="991673"/>
            <a:ext cx="10515600" cy="5185290"/>
          </a:xfrm>
        </p:spPr>
        <p:txBody>
          <a:bodyPr>
            <a:normAutofit fontScale="92500" lnSpcReduction="20000"/>
          </a:bodyPr>
          <a:lstStyle/>
          <a:p>
            <a:r>
              <a:rPr lang="en-US" b="1" dirty="0" smtClean="0"/>
              <a:t>Males</a:t>
            </a:r>
          </a:p>
          <a:p>
            <a:pPr lvl="2"/>
            <a:r>
              <a:rPr lang="en-US" dirty="0" smtClean="0"/>
              <a:t>Internal and external surface of prepuce.</a:t>
            </a:r>
          </a:p>
          <a:p>
            <a:pPr lvl="2"/>
            <a:r>
              <a:rPr lang="en-US" dirty="0" smtClean="0"/>
              <a:t>Coronal sulcus</a:t>
            </a:r>
          </a:p>
          <a:p>
            <a:pPr lvl="2"/>
            <a:r>
              <a:rPr lang="en-US" dirty="0" smtClean="0"/>
              <a:t>Frenulum</a:t>
            </a:r>
          </a:p>
          <a:p>
            <a:pPr lvl="2"/>
            <a:r>
              <a:rPr lang="en-US" dirty="0" smtClean="0"/>
              <a:t>Shaft of penis</a:t>
            </a:r>
          </a:p>
          <a:p>
            <a:pPr lvl="2"/>
            <a:r>
              <a:rPr lang="en-US" dirty="0" err="1" smtClean="0"/>
              <a:t>Prepucial</a:t>
            </a:r>
            <a:r>
              <a:rPr lang="en-US" dirty="0" smtClean="0"/>
              <a:t> orifice</a:t>
            </a:r>
          </a:p>
          <a:p>
            <a:pPr lvl="2"/>
            <a:r>
              <a:rPr lang="en-US" dirty="0" smtClean="0"/>
              <a:t>Urethral meatus</a:t>
            </a:r>
          </a:p>
          <a:p>
            <a:pPr lvl="2"/>
            <a:r>
              <a:rPr lang="en-US" dirty="0" smtClean="0"/>
              <a:t>Glans penis</a:t>
            </a:r>
          </a:p>
          <a:p>
            <a:pPr lvl="2"/>
            <a:r>
              <a:rPr lang="en-US" dirty="0" smtClean="0"/>
              <a:t>Perineum area</a:t>
            </a:r>
          </a:p>
          <a:p>
            <a:r>
              <a:rPr lang="en-US" b="1" dirty="0" smtClean="0"/>
              <a:t>Females</a:t>
            </a:r>
          </a:p>
          <a:p>
            <a:pPr lvl="2"/>
            <a:r>
              <a:rPr lang="en-US" dirty="0" smtClean="0"/>
              <a:t>Labia majora is most common site. "Kissing ulcers" may develop. These are ulcers that occur on opposing surfaces of the labia.</a:t>
            </a:r>
          </a:p>
          <a:p>
            <a:pPr lvl="2"/>
            <a:r>
              <a:rPr lang="en-US" dirty="0" smtClean="0"/>
              <a:t>Labia minora</a:t>
            </a:r>
          </a:p>
          <a:p>
            <a:pPr lvl="2"/>
            <a:r>
              <a:rPr lang="en-US" dirty="0" err="1" smtClean="0"/>
              <a:t>Fourchette</a:t>
            </a:r>
            <a:endParaRPr lang="en-US" dirty="0" smtClean="0"/>
          </a:p>
          <a:p>
            <a:pPr lvl="2"/>
            <a:r>
              <a:rPr lang="en-US" dirty="0" smtClean="0"/>
              <a:t>Vestibule</a:t>
            </a:r>
          </a:p>
          <a:p>
            <a:pPr lvl="2"/>
            <a:r>
              <a:rPr lang="en-US" dirty="0" smtClean="0"/>
              <a:t>Clitoris</a:t>
            </a:r>
          </a:p>
          <a:p>
            <a:pPr lvl="2"/>
            <a:r>
              <a:rPr lang="en-US" dirty="0" smtClean="0"/>
              <a:t>Perineal area</a:t>
            </a:r>
          </a:p>
          <a:p>
            <a:pPr lvl="2"/>
            <a:r>
              <a:rPr lang="en-US" dirty="0" smtClean="0"/>
              <a:t>Inner thighs</a:t>
            </a:r>
          </a:p>
          <a:p>
            <a:pPr marL="0" indent="0">
              <a:buNone/>
            </a:pPr>
            <a:endParaRPr lang="en-US" dirty="0"/>
          </a:p>
        </p:txBody>
      </p:sp>
    </p:spTree>
    <p:extLst>
      <p:ext uri="{BB962C8B-B14F-4D97-AF65-F5344CB8AC3E}">
        <p14:creationId xmlns:p14="http://schemas.microsoft.com/office/powerpoint/2010/main" val="4149945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Investigations</a:t>
            </a:r>
            <a:endParaRPr lang="en-US" b="1" u="sng" dirty="0"/>
          </a:p>
        </p:txBody>
      </p:sp>
      <p:sp>
        <p:nvSpPr>
          <p:cNvPr id="3" name="Content Placeholder 2"/>
          <p:cNvSpPr>
            <a:spLocks noGrp="1"/>
          </p:cNvSpPr>
          <p:nvPr>
            <p:ph idx="1"/>
          </p:nvPr>
        </p:nvSpPr>
        <p:spPr/>
        <p:txBody>
          <a:bodyPr/>
          <a:lstStyle/>
          <a:p>
            <a:r>
              <a:rPr lang="en-US" dirty="0" smtClean="0"/>
              <a:t>Smear of the pus.</a:t>
            </a:r>
          </a:p>
          <a:p>
            <a:r>
              <a:rPr lang="en-US" dirty="0" smtClean="0"/>
              <a:t>Culture containing </a:t>
            </a:r>
            <a:r>
              <a:rPr lang="en-US" dirty="0" err="1" smtClean="0"/>
              <a:t>defibrinated</a:t>
            </a:r>
            <a:r>
              <a:rPr lang="en-US" dirty="0" smtClean="0"/>
              <a:t> rabbit blood; cysteine dextrose and beef infusion agar.</a:t>
            </a:r>
          </a:p>
          <a:p>
            <a:r>
              <a:rPr lang="en-US" dirty="0" smtClean="0"/>
              <a:t>Biopsy. </a:t>
            </a:r>
            <a:endParaRPr lang="en-US" dirty="0"/>
          </a:p>
        </p:txBody>
      </p:sp>
    </p:spTree>
    <p:extLst>
      <p:ext uri="{BB962C8B-B14F-4D97-AF65-F5344CB8AC3E}">
        <p14:creationId xmlns:p14="http://schemas.microsoft.com/office/powerpoint/2010/main" val="403958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8045" y="2181048"/>
            <a:ext cx="8165206" cy="1325563"/>
          </a:xfrm>
        </p:spPr>
        <p:txBody>
          <a:bodyPr/>
          <a:lstStyle/>
          <a:p>
            <a:r>
              <a:rPr lang="en-US" b="1" dirty="0" smtClean="0"/>
              <a:t>Lymphogranuloma </a:t>
            </a:r>
            <a:r>
              <a:rPr lang="en-US" b="1" dirty="0" err="1" smtClean="0"/>
              <a:t>Venereum</a:t>
            </a:r>
            <a:r>
              <a:rPr lang="en-US" b="1" dirty="0" smtClean="0"/>
              <a:t> (LVG)</a:t>
            </a:r>
            <a:endParaRPr lang="en-US" dirty="0"/>
          </a:p>
        </p:txBody>
      </p:sp>
    </p:spTree>
    <p:extLst>
      <p:ext uri="{BB962C8B-B14F-4D97-AF65-F5344CB8AC3E}">
        <p14:creationId xmlns:p14="http://schemas.microsoft.com/office/powerpoint/2010/main" val="3562509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Lymphogranuloma </a:t>
            </a:r>
            <a:r>
              <a:rPr lang="en-US" b="1" dirty="0" err="1" smtClean="0"/>
              <a:t>Venereum</a:t>
            </a:r>
            <a:r>
              <a:rPr lang="en-US" b="1" dirty="0" smtClean="0"/>
              <a:t> (LVG)</a:t>
            </a:r>
            <a:endParaRPr lang="en-US" b="1" dirty="0"/>
          </a:p>
        </p:txBody>
      </p:sp>
      <p:sp>
        <p:nvSpPr>
          <p:cNvPr id="3" name="Content Placeholder 2"/>
          <p:cNvSpPr>
            <a:spLocks noGrp="1"/>
          </p:cNvSpPr>
          <p:nvPr>
            <p:ph idx="1"/>
          </p:nvPr>
        </p:nvSpPr>
        <p:spPr/>
        <p:txBody>
          <a:bodyPr/>
          <a:lstStyle/>
          <a:p>
            <a:r>
              <a:rPr lang="en-US" dirty="0" smtClean="0"/>
              <a:t>It is an infection caused by </a:t>
            </a:r>
            <a:r>
              <a:rPr lang="en-US" i="1" dirty="0" smtClean="0"/>
              <a:t>Chlamydia trachomatis.</a:t>
            </a:r>
            <a:r>
              <a:rPr lang="en-US" dirty="0" smtClean="0"/>
              <a:t> </a:t>
            </a:r>
          </a:p>
          <a:p>
            <a:r>
              <a:rPr lang="en-US" dirty="0" smtClean="0"/>
              <a:t>The microorganism is obligatory intracellular parasite.</a:t>
            </a:r>
          </a:p>
          <a:p>
            <a:r>
              <a:rPr lang="en-US" dirty="0" smtClean="0"/>
              <a:t>First isolated by </a:t>
            </a:r>
            <a:r>
              <a:rPr lang="en-US" dirty="0" err="1" smtClean="0"/>
              <a:t>Hellstrom</a:t>
            </a:r>
            <a:r>
              <a:rPr lang="en-US" dirty="0" smtClean="0"/>
              <a:t> and </a:t>
            </a:r>
            <a:r>
              <a:rPr lang="en-US" dirty="0" err="1" smtClean="0"/>
              <a:t>Wassan</a:t>
            </a:r>
            <a:r>
              <a:rPr lang="en-US" dirty="0" smtClean="0"/>
              <a:t> in 1930.</a:t>
            </a:r>
          </a:p>
          <a:p>
            <a:r>
              <a:rPr lang="en-US" dirty="0" smtClean="0"/>
              <a:t>LGV is primarily an infection of lymphatics and lymph nodes. </a:t>
            </a:r>
          </a:p>
          <a:p>
            <a:endParaRPr lang="en-US" dirty="0"/>
          </a:p>
        </p:txBody>
      </p:sp>
    </p:spTree>
    <p:extLst>
      <p:ext uri="{BB962C8B-B14F-4D97-AF65-F5344CB8AC3E}">
        <p14:creationId xmlns:p14="http://schemas.microsoft.com/office/powerpoint/2010/main" val="2632799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manifestation</a:t>
            </a:r>
            <a:endParaRPr lang="en-US" dirty="0"/>
          </a:p>
        </p:txBody>
      </p:sp>
      <p:sp>
        <p:nvSpPr>
          <p:cNvPr id="3" name="Content Placeholder 2"/>
          <p:cNvSpPr>
            <a:spLocks noGrp="1"/>
          </p:cNvSpPr>
          <p:nvPr>
            <p:ph idx="1"/>
          </p:nvPr>
        </p:nvSpPr>
        <p:spPr/>
        <p:txBody>
          <a:bodyPr/>
          <a:lstStyle/>
          <a:p>
            <a:r>
              <a:rPr lang="en-US" dirty="0" smtClean="0"/>
              <a:t>Small herpetic-form lesions – small, painless and </a:t>
            </a:r>
            <a:r>
              <a:rPr lang="en-US" dirty="0" err="1" smtClean="0"/>
              <a:t>nonindurated</a:t>
            </a:r>
            <a:r>
              <a:rPr lang="en-US" dirty="0" smtClean="0"/>
              <a:t>.</a:t>
            </a:r>
          </a:p>
          <a:p>
            <a:r>
              <a:rPr lang="en-US" dirty="0" smtClean="0"/>
              <a:t>Ulcer, papule, vesicle or pustule appearing on the gland </a:t>
            </a:r>
            <a:r>
              <a:rPr lang="en-US" dirty="0" err="1" smtClean="0"/>
              <a:t>pericoronal</a:t>
            </a:r>
            <a:r>
              <a:rPr lang="en-US" dirty="0" smtClean="0"/>
              <a:t> sulcus.</a:t>
            </a:r>
          </a:p>
          <a:p>
            <a:r>
              <a:rPr lang="en-US" dirty="0" smtClean="0"/>
              <a:t>Several lesions on the prepuce or shaft of the penis</a:t>
            </a:r>
          </a:p>
          <a:p>
            <a:r>
              <a:rPr lang="en-US" dirty="0" smtClean="0"/>
              <a:t>Rarely, urethral discharge  - a rare form of non-gonococcal urethritis accompanied by urethral stricture and fistula.</a:t>
            </a:r>
          </a:p>
          <a:p>
            <a:r>
              <a:rPr lang="en-US" dirty="0" smtClean="0"/>
              <a:t>Rarely found in women.</a:t>
            </a:r>
          </a:p>
        </p:txBody>
      </p:sp>
    </p:spTree>
    <p:extLst>
      <p:ext uri="{BB962C8B-B14F-4D97-AF65-F5344CB8AC3E}">
        <p14:creationId xmlns:p14="http://schemas.microsoft.com/office/powerpoint/2010/main" val="429022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eaLnBrk="1" hangingPunct="1"/>
            <a:r>
              <a:rPr lang="en-US" altLang="en-US" sz="3200" b="1"/>
              <a:t>COMMON SYMPTOMS OF STIs</a:t>
            </a:r>
            <a:r>
              <a:rPr lang="en-US" altLang="en-US" sz="3200"/>
              <a:t> Cont</a:t>
            </a:r>
          </a:p>
        </p:txBody>
      </p:sp>
      <p:sp>
        <p:nvSpPr>
          <p:cNvPr id="20483" name="Rectangle 3"/>
          <p:cNvSpPr>
            <a:spLocks noGrp="1" noChangeArrowheads="1"/>
          </p:cNvSpPr>
          <p:nvPr>
            <p:ph type="body" idx="4294967295"/>
          </p:nvPr>
        </p:nvSpPr>
        <p:spPr/>
        <p:txBody>
          <a:bodyPr/>
          <a:lstStyle/>
          <a:p>
            <a:pPr eaLnBrk="1" hangingPunct="1">
              <a:buFontTx/>
              <a:buNone/>
            </a:pPr>
            <a:r>
              <a:rPr lang="en-US" altLang="en-US" dirty="0" smtClean="0"/>
              <a:t>2. Infections that present with </a:t>
            </a:r>
            <a:r>
              <a:rPr lang="en-US" altLang="en-US" b="1" dirty="0" smtClean="0">
                <a:solidFill>
                  <a:srgbClr val="FF3300"/>
                </a:solidFill>
              </a:rPr>
              <a:t>sores/ or ulcers</a:t>
            </a:r>
          </a:p>
          <a:p>
            <a:pPr lvl="2" eaLnBrk="1" hangingPunct="1"/>
            <a:r>
              <a:rPr lang="en-US" altLang="en-US" dirty="0" smtClean="0"/>
              <a:t>Chancroid</a:t>
            </a:r>
          </a:p>
          <a:p>
            <a:pPr lvl="2" eaLnBrk="1" hangingPunct="1"/>
            <a:r>
              <a:rPr lang="en-US" altLang="en-US" dirty="0" err="1" smtClean="0"/>
              <a:t>Syphylis</a:t>
            </a:r>
            <a:endParaRPr lang="en-US" altLang="en-US" dirty="0" smtClean="0"/>
          </a:p>
          <a:p>
            <a:pPr lvl="2" eaLnBrk="1" hangingPunct="1"/>
            <a:r>
              <a:rPr lang="en-US" altLang="en-US" dirty="0" smtClean="0"/>
              <a:t>Genital Herpes including Herpes Zoster</a:t>
            </a:r>
          </a:p>
          <a:p>
            <a:pPr lvl="2" eaLnBrk="1" hangingPunct="1"/>
            <a:r>
              <a:rPr lang="en-US" altLang="en-US" dirty="0" smtClean="0"/>
              <a:t>Genital warts</a:t>
            </a:r>
          </a:p>
          <a:p>
            <a:pPr lvl="2" eaLnBrk="1" hangingPunct="1"/>
            <a:r>
              <a:rPr lang="en-US" altLang="en-US" dirty="0" smtClean="0"/>
              <a:t>Lymphogranuloma </a:t>
            </a:r>
            <a:r>
              <a:rPr lang="en-US" altLang="en-US" dirty="0" err="1" smtClean="0"/>
              <a:t>Venereum</a:t>
            </a:r>
            <a:r>
              <a:rPr lang="en-US" altLang="en-US" dirty="0" smtClean="0"/>
              <a:t> (LGV)</a:t>
            </a:r>
          </a:p>
          <a:p>
            <a:pPr lvl="2" eaLnBrk="1" hangingPunct="1"/>
            <a:r>
              <a:rPr lang="en-US" altLang="en-US" dirty="0" err="1" smtClean="0"/>
              <a:t>Granulo</a:t>
            </a:r>
            <a:r>
              <a:rPr lang="en-US" altLang="en-US" dirty="0" smtClean="0"/>
              <a:t> Inguinale (Donovanosis)</a:t>
            </a:r>
          </a:p>
        </p:txBody>
      </p:sp>
    </p:spTree>
    <p:extLst>
      <p:ext uri="{BB962C8B-B14F-4D97-AF65-F5344CB8AC3E}">
        <p14:creationId xmlns:p14="http://schemas.microsoft.com/office/powerpoint/2010/main" val="369795636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404" y="-25958"/>
            <a:ext cx="7830354" cy="6629700"/>
          </a:xfrm>
        </p:spPr>
      </p:pic>
    </p:spTree>
    <p:extLst>
      <p:ext uri="{BB962C8B-B14F-4D97-AF65-F5344CB8AC3E}">
        <p14:creationId xmlns:p14="http://schemas.microsoft.com/office/powerpoint/2010/main" val="2031866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Investigation</a:t>
            </a:r>
            <a:endParaRPr lang="en-US" dirty="0"/>
          </a:p>
        </p:txBody>
      </p:sp>
      <p:sp>
        <p:nvSpPr>
          <p:cNvPr id="3" name="Content Placeholder 2"/>
          <p:cNvSpPr>
            <a:spLocks noGrp="1"/>
          </p:cNvSpPr>
          <p:nvPr>
            <p:ph idx="1"/>
          </p:nvPr>
        </p:nvSpPr>
        <p:spPr/>
        <p:txBody>
          <a:bodyPr/>
          <a:lstStyle/>
          <a:p>
            <a:r>
              <a:rPr lang="en-US" dirty="0" smtClean="0"/>
              <a:t>Smear</a:t>
            </a:r>
          </a:p>
          <a:p>
            <a:r>
              <a:rPr lang="en-US" dirty="0" smtClean="0"/>
              <a:t>Culture</a:t>
            </a:r>
          </a:p>
          <a:p>
            <a:r>
              <a:rPr lang="en-US" dirty="0" smtClean="0"/>
              <a:t>Biopsy</a:t>
            </a:r>
          </a:p>
          <a:p>
            <a:r>
              <a:rPr lang="en-US" dirty="0" smtClean="0"/>
              <a:t>Compliment fixation test</a:t>
            </a:r>
            <a:endParaRPr lang="en-US" dirty="0"/>
          </a:p>
        </p:txBody>
      </p:sp>
    </p:spTree>
    <p:extLst>
      <p:ext uri="{BB962C8B-B14F-4D97-AF65-F5344CB8AC3E}">
        <p14:creationId xmlns:p14="http://schemas.microsoft.com/office/powerpoint/2010/main" val="467264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Granuloma Inguinale</a:t>
            </a:r>
            <a:endParaRPr lang="en-US" b="1" dirty="0"/>
          </a:p>
        </p:txBody>
      </p:sp>
      <p:sp>
        <p:nvSpPr>
          <p:cNvPr id="3" name="Content Placeholder 2"/>
          <p:cNvSpPr>
            <a:spLocks noGrp="1"/>
          </p:cNvSpPr>
          <p:nvPr>
            <p:ph idx="1"/>
          </p:nvPr>
        </p:nvSpPr>
        <p:spPr/>
        <p:txBody>
          <a:bodyPr/>
          <a:lstStyle/>
          <a:p>
            <a:r>
              <a:rPr lang="en-US" b="1" dirty="0"/>
              <a:t>Granuloma </a:t>
            </a:r>
            <a:r>
              <a:rPr lang="en-US" b="1" dirty="0" err="1"/>
              <a:t>inguinale</a:t>
            </a:r>
            <a:r>
              <a:rPr lang="en-US" dirty="0"/>
              <a:t> is a bacterial disease caused by </a:t>
            </a:r>
            <a:r>
              <a:rPr lang="en-US" i="1" dirty="0" err="1"/>
              <a:t>Klebsiella</a:t>
            </a:r>
            <a:r>
              <a:rPr lang="en-US" i="1" dirty="0"/>
              <a:t> </a:t>
            </a:r>
            <a:r>
              <a:rPr lang="en-US" i="1" dirty="0" err="1"/>
              <a:t>granulomatis</a:t>
            </a:r>
            <a:r>
              <a:rPr lang="en-US" dirty="0"/>
              <a:t> (formerly known as </a:t>
            </a:r>
            <a:r>
              <a:rPr lang="en-US" i="1" dirty="0" err="1"/>
              <a:t>Calymmatobacterium</a:t>
            </a:r>
            <a:r>
              <a:rPr lang="en-US" i="1" dirty="0"/>
              <a:t> </a:t>
            </a:r>
            <a:r>
              <a:rPr lang="en-US" i="1" dirty="0" err="1"/>
              <a:t>granulomatis</a:t>
            </a:r>
            <a:r>
              <a:rPr lang="en-US" dirty="0" smtClean="0"/>
              <a:t>) </a:t>
            </a:r>
            <a:r>
              <a:rPr lang="en-US" dirty="0"/>
              <a:t>characterized by genital </a:t>
            </a:r>
            <a:r>
              <a:rPr lang="en-US" dirty="0" smtClean="0"/>
              <a:t>ulcers.</a:t>
            </a:r>
          </a:p>
          <a:p>
            <a:endParaRPr lang="en-US" dirty="0"/>
          </a:p>
        </p:txBody>
      </p:sp>
    </p:spTree>
    <p:extLst>
      <p:ext uri="{BB962C8B-B14F-4D97-AF65-F5344CB8AC3E}">
        <p14:creationId xmlns:p14="http://schemas.microsoft.com/office/powerpoint/2010/main" val="64735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presentation</a:t>
            </a:r>
            <a:endParaRPr lang="en-US" dirty="0"/>
          </a:p>
        </p:txBody>
      </p:sp>
      <p:sp>
        <p:nvSpPr>
          <p:cNvPr id="3" name="Content Placeholder 2"/>
          <p:cNvSpPr>
            <a:spLocks noGrp="1"/>
          </p:cNvSpPr>
          <p:nvPr>
            <p:ph idx="1"/>
          </p:nvPr>
        </p:nvSpPr>
        <p:spPr/>
        <p:txBody>
          <a:bodyPr/>
          <a:lstStyle/>
          <a:p>
            <a:r>
              <a:rPr lang="en-US" dirty="0"/>
              <a:t>Small, painless nodules appear after about 10–40 days of the contact with the bacteria. </a:t>
            </a:r>
            <a:endParaRPr lang="en-US" dirty="0" smtClean="0"/>
          </a:p>
          <a:p>
            <a:r>
              <a:rPr lang="en-US" dirty="0" smtClean="0"/>
              <a:t>Later</a:t>
            </a:r>
            <a:r>
              <a:rPr lang="en-US" dirty="0"/>
              <a:t>, the nodules burst, creating open, fleshy, oozing lesions. </a:t>
            </a:r>
            <a:endParaRPr lang="en-US" dirty="0" smtClean="0"/>
          </a:p>
          <a:p>
            <a:r>
              <a:rPr lang="en-US" dirty="0" smtClean="0"/>
              <a:t>The </a:t>
            </a:r>
            <a:r>
              <a:rPr lang="en-US" dirty="0"/>
              <a:t>infection spreads, mutilating the infected tissue. </a:t>
            </a:r>
            <a:endParaRPr lang="en-US" dirty="0" smtClean="0"/>
          </a:p>
          <a:p>
            <a:r>
              <a:rPr lang="en-US" dirty="0" smtClean="0"/>
              <a:t>The </a:t>
            </a:r>
            <a:r>
              <a:rPr lang="en-US" dirty="0"/>
              <a:t>infection will continue to destroy the tissue until treated. </a:t>
            </a:r>
            <a:endParaRPr lang="en-US" dirty="0" smtClean="0"/>
          </a:p>
          <a:p>
            <a:r>
              <a:rPr lang="en-US" dirty="0" smtClean="0"/>
              <a:t>The </a:t>
            </a:r>
            <a:r>
              <a:rPr lang="en-US" dirty="0"/>
              <a:t>lesions occur at the region of contact typically found on the shaft of the penis, the labia, or the perineum. </a:t>
            </a:r>
            <a:endParaRPr lang="en-US" dirty="0" smtClean="0"/>
          </a:p>
          <a:p>
            <a:r>
              <a:rPr lang="en-US" dirty="0" smtClean="0"/>
              <a:t>Rarely</a:t>
            </a:r>
            <a:r>
              <a:rPr lang="en-US" dirty="0"/>
              <a:t>, the vaginal wall or cervix is the site of the lesion. </a:t>
            </a:r>
          </a:p>
        </p:txBody>
      </p:sp>
    </p:spTree>
    <p:extLst>
      <p:ext uri="{BB962C8B-B14F-4D97-AF65-F5344CB8AC3E}">
        <p14:creationId xmlns:p14="http://schemas.microsoft.com/office/powerpoint/2010/main" val="390356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65" y="254202"/>
            <a:ext cx="7458472" cy="6191342"/>
          </a:xfrm>
          <a:prstGeom prst="rect">
            <a:avLst/>
          </a:prstGeom>
        </p:spPr>
      </p:pic>
    </p:spTree>
    <p:extLst>
      <p:ext uri="{BB962C8B-B14F-4D97-AF65-F5344CB8AC3E}">
        <p14:creationId xmlns:p14="http://schemas.microsoft.com/office/powerpoint/2010/main" val="2944581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766" y="-81777"/>
            <a:ext cx="7843234" cy="6678397"/>
          </a:xfrm>
          <a:prstGeom prst="rect">
            <a:avLst/>
          </a:prstGeom>
        </p:spPr>
      </p:pic>
    </p:spTree>
    <p:extLst>
      <p:ext uri="{BB962C8B-B14F-4D97-AF65-F5344CB8AC3E}">
        <p14:creationId xmlns:p14="http://schemas.microsoft.com/office/powerpoint/2010/main" val="1104694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90623" cy="1325563"/>
          </a:xfrm>
        </p:spPr>
        <p:txBody>
          <a:bodyPr>
            <a:normAutofit/>
          </a:bodyPr>
          <a:lstStyle/>
          <a:p>
            <a:r>
              <a:rPr lang="en-US" sz="5400" dirty="0" smtClean="0"/>
              <a:t>Investigations</a:t>
            </a:r>
            <a:endParaRPr lang="en-US" sz="5400" dirty="0"/>
          </a:p>
        </p:txBody>
      </p:sp>
      <p:sp>
        <p:nvSpPr>
          <p:cNvPr id="3" name="Content Placeholder 2"/>
          <p:cNvSpPr>
            <a:spLocks noGrp="1"/>
          </p:cNvSpPr>
          <p:nvPr>
            <p:ph idx="1"/>
          </p:nvPr>
        </p:nvSpPr>
        <p:spPr/>
        <p:txBody>
          <a:bodyPr/>
          <a:lstStyle/>
          <a:p>
            <a:r>
              <a:rPr lang="en-US" dirty="0"/>
              <a:t>Tissue </a:t>
            </a:r>
            <a:r>
              <a:rPr lang="en-US" dirty="0" smtClean="0"/>
              <a:t>biopsy</a:t>
            </a:r>
          </a:p>
          <a:p>
            <a:r>
              <a:rPr lang="en-US" dirty="0" smtClean="0"/>
              <a:t>Wright-Giemsa stain</a:t>
            </a:r>
            <a:endParaRPr lang="en-US" dirty="0"/>
          </a:p>
        </p:txBody>
      </p:sp>
      <p:sp>
        <p:nvSpPr>
          <p:cNvPr id="4" name="Rectangle 3"/>
          <p:cNvSpPr/>
          <p:nvPr/>
        </p:nvSpPr>
        <p:spPr>
          <a:xfrm>
            <a:off x="4845415" y="3720852"/>
            <a:ext cx="4934171" cy="1569660"/>
          </a:xfrm>
          <a:prstGeom prst="rect">
            <a:avLst/>
          </a:prstGeom>
          <a:ln>
            <a:solidFill>
              <a:schemeClr val="accent1"/>
            </a:solidFill>
          </a:ln>
        </p:spPr>
        <p:txBody>
          <a:bodyPr wrap="none">
            <a:spAutoFit/>
          </a:bodyPr>
          <a:lstStyle/>
          <a:p>
            <a:r>
              <a:rPr lang="en-US" sz="3200" dirty="0" smtClean="0"/>
              <a:t>DDX</a:t>
            </a:r>
          </a:p>
          <a:p>
            <a:pPr marL="285750" indent="-285750">
              <a:buFont typeface="Arial" panose="020B0604020202020204" pitchFamily="34" charset="0"/>
              <a:buChar char="•"/>
            </a:pPr>
            <a:r>
              <a:rPr lang="en-US" sz="3200" dirty="0" smtClean="0"/>
              <a:t>Syphilitic ulcers</a:t>
            </a:r>
          </a:p>
          <a:p>
            <a:pPr marL="285750" indent="-285750">
              <a:buFont typeface="Arial" panose="020B0604020202020204" pitchFamily="34" charset="0"/>
              <a:buChar char="•"/>
            </a:pPr>
            <a:r>
              <a:rPr lang="en-US" sz="3200" dirty="0"/>
              <a:t>I</a:t>
            </a:r>
            <a:r>
              <a:rPr lang="en-US" sz="3200" dirty="0" smtClean="0"/>
              <a:t>nguinal </a:t>
            </a:r>
            <a:r>
              <a:rPr lang="en-US" sz="3200" dirty="0"/>
              <a:t>lymphadenopathy</a:t>
            </a:r>
          </a:p>
        </p:txBody>
      </p:sp>
    </p:spTree>
    <p:extLst>
      <p:ext uri="{BB962C8B-B14F-4D97-AF65-F5344CB8AC3E}">
        <p14:creationId xmlns:p14="http://schemas.microsoft.com/office/powerpoint/2010/main" val="755750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862589" cy="1128824"/>
          </a:xfrm>
        </p:spPr>
        <p:txBody>
          <a:bodyPr>
            <a:normAutofit/>
          </a:bodyPr>
          <a:lstStyle/>
          <a:p>
            <a:r>
              <a:rPr lang="en-US" sz="6000" b="1" dirty="0" smtClean="0"/>
              <a:t>Treatment</a:t>
            </a:r>
            <a:endParaRPr lang="en-US" sz="6000" b="1" dirty="0"/>
          </a:p>
        </p:txBody>
      </p:sp>
      <p:sp>
        <p:nvSpPr>
          <p:cNvPr id="3" name="Content Placeholder 2"/>
          <p:cNvSpPr>
            <a:spLocks noGrp="1"/>
          </p:cNvSpPr>
          <p:nvPr>
            <p:ph idx="1"/>
          </p:nvPr>
        </p:nvSpPr>
        <p:spPr>
          <a:xfrm>
            <a:off x="838200" y="1493949"/>
            <a:ext cx="10515600" cy="4683014"/>
          </a:xfrm>
        </p:spPr>
        <p:txBody>
          <a:bodyPr>
            <a:normAutofit/>
          </a:bodyPr>
          <a:lstStyle/>
          <a:p>
            <a:r>
              <a:rPr lang="en-US" sz="3200" dirty="0"/>
              <a:t>Recommended regimen is azithromycin 1 gram oral/iv once per </a:t>
            </a:r>
            <a:r>
              <a:rPr lang="en-US" sz="3200" dirty="0" smtClean="0"/>
              <a:t>week.</a:t>
            </a:r>
          </a:p>
          <a:p>
            <a:r>
              <a:rPr lang="en-US" sz="3200" dirty="0"/>
              <a:t>A</a:t>
            </a:r>
            <a:r>
              <a:rPr lang="en-US" sz="3200" dirty="0" smtClean="0"/>
              <a:t>lternatively </a:t>
            </a:r>
            <a:r>
              <a:rPr lang="en-US" sz="3200" dirty="0"/>
              <a:t>doxycycline 100 mg orally twice a day or ciprofloxacin 750 mg orally twice a day or erythromycin base 500 mg orally four times a day or trimethoprim-sulfamethoxazole one double-strength (160 mg/800 mg) tablet orally twice a day. </a:t>
            </a:r>
            <a:endParaRPr lang="en-US" sz="3200" dirty="0" smtClean="0"/>
          </a:p>
          <a:p>
            <a:r>
              <a:rPr lang="en-US" sz="3200" dirty="0" smtClean="0"/>
              <a:t>All </a:t>
            </a:r>
            <a:r>
              <a:rPr lang="en-US" sz="3200" dirty="0"/>
              <a:t>antibiotic regimens should last for at least 3 weeks and until all lesions have completely healed. </a:t>
            </a:r>
          </a:p>
        </p:txBody>
      </p:sp>
    </p:spTree>
    <p:extLst>
      <p:ext uri="{BB962C8B-B14F-4D97-AF65-F5344CB8AC3E}">
        <p14:creationId xmlns:p14="http://schemas.microsoft.com/office/powerpoint/2010/main" val="893480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7974" y="2273180"/>
            <a:ext cx="4815625" cy="1325563"/>
          </a:xfrm>
        </p:spPr>
        <p:txBody>
          <a:bodyPr/>
          <a:lstStyle/>
          <a:p>
            <a:r>
              <a:rPr lang="en-US" b="1" dirty="0" smtClean="0"/>
              <a:t>Genital Warts</a:t>
            </a:r>
            <a:endParaRPr lang="en-US" b="1" dirty="0"/>
          </a:p>
        </p:txBody>
      </p:sp>
    </p:spTree>
    <p:extLst>
      <p:ext uri="{BB962C8B-B14F-4D97-AF65-F5344CB8AC3E}">
        <p14:creationId xmlns:p14="http://schemas.microsoft.com/office/powerpoint/2010/main" val="215222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91377" cy="1325563"/>
          </a:xfrm>
        </p:spPr>
        <p:txBody>
          <a:bodyPr/>
          <a:lstStyle/>
          <a:p>
            <a:r>
              <a:rPr lang="en-US" dirty="0"/>
              <a:t>Genital Warts</a:t>
            </a:r>
          </a:p>
        </p:txBody>
      </p:sp>
      <p:sp>
        <p:nvSpPr>
          <p:cNvPr id="3" name="Content Placeholder 2"/>
          <p:cNvSpPr>
            <a:spLocks noGrp="1"/>
          </p:cNvSpPr>
          <p:nvPr>
            <p:ph idx="1"/>
          </p:nvPr>
        </p:nvSpPr>
        <p:spPr/>
        <p:txBody>
          <a:bodyPr/>
          <a:lstStyle/>
          <a:p>
            <a:r>
              <a:rPr lang="en-US" b="1" dirty="0"/>
              <a:t>Genital warts</a:t>
            </a:r>
            <a:r>
              <a:rPr lang="en-US" dirty="0"/>
              <a:t> are a sexually transmitted infection caused by certain types of human papillomavirus (HPV</a:t>
            </a:r>
            <a:r>
              <a:rPr lang="en-US" dirty="0" smtClean="0"/>
              <a:t>).</a:t>
            </a:r>
          </a:p>
          <a:p>
            <a:r>
              <a:rPr lang="en-US" dirty="0"/>
              <a:t>HPV types 6 and 11 are the typical cause of genital </a:t>
            </a:r>
            <a:r>
              <a:rPr lang="en-US" dirty="0" smtClean="0"/>
              <a:t>warts.</a:t>
            </a:r>
            <a:endParaRPr lang="en-US" dirty="0"/>
          </a:p>
        </p:txBody>
      </p:sp>
    </p:spTree>
    <p:extLst>
      <p:ext uri="{BB962C8B-B14F-4D97-AF65-F5344CB8AC3E}">
        <p14:creationId xmlns:p14="http://schemas.microsoft.com/office/powerpoint/2010/main" val="261057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eaLnBrk="1" hangingPunct="1"/>
            <a:r>
              <a:rPr lang="en-US" altLang="en-US" sz="3200" b="1"/>
              <a:t>COMMON SYMPTOMS OF STIs</a:t>
            </a:r>
            <a:r>
              <a:rPr lang="en-US" altLang="en-US" sz="3200"/>
              <a:t> Cont</a:t>
            </a:r>
          </a:p>
        </p:txBody>
      </p:sp>
      <p:sp>
        <p:nvSpPr>
          <p:cNvPr id="21507" name="Rectangle 3"/>
          <p:cNvSpPr>
            <a:spLocks noGrp="1" noChangeArrowheads="1"/>
          </p:cNvSpPr>
          <p:nvPr>
            <p:ph type="body" idx="4294967295"/>
          </p:nvPr>
        </p:nvSpPr>
        <p:spPr>
          <a:xfrm>
            <a:off x="1076459" y="1520780"/>
            <a:ext cx="8582696" cy="4648200"/>
          </a:xfrm>
        </p:spPr>
        <p:txBody>
          <a:bodyPr/>
          <a:lstStyle/>
          <a:p>
            <a:pPr eaLnBrk="1" hangingPunct="1">
              <a:buFontTx/>
              <a:buNone/>
            </a:pPr>
            <a:endParaRPr lang="en-US" altLang="en-US" dirty="0" smtClean="0"/>
          </a:p>
          <a:p>
            <a:pPr eaLnBrk="1" hangingPunct="1">
              <a:buFontTx/>
              <a:buNone/>
            </a:pPr>
            <a:r>
              <a:rPr lang="en-US" altLang="en-US" dirty="0" smtClean="0"/>
              <a:t>3. Infections that present with </a:t>
            </a:r>
            <a:r>
              <a:rPr lang="en-US" altLang="en-US" b="1" dirty="0" smtClean="0">
                <a:solidFill>
                  <a:srgbClr val="FF3300"/>
                </a:solidFill>
              </a:rPr>
              <a:t>bubo (Swollen node)</a:t>
            </a:r>
          </a:p>
          <a:p>
            <a:pPr lvl="2" eaLnBrk="1" hangingPunct="1"/>
            <a:r>
              <a:rPr lang="en-US" altLang="en-US" dirty="0" smtClean="0"/>
              <a:t>Chancroid</a:t>
            </a:r>
          </a:p>
          <a:p>
            <a:pPr lvl="2" eaLnBrk="1" hangingPunct="1">
              <a:buFontTx/>
              <a:buNone/>
            </a:pPr>
            <a:endParaRPr lang="en-US" altLang="en-US" dirty="0" smtClean="0"/>
          </a:p>
          <a:p>
            <a:pPr eaLnBrk="1" hangingPunct="1">
              <a:buClr>
                <a:schemeClr val="tx1"/>
              </a:buClr>
              <a:buFontTx/>
              <a:buNone/>
            </a:pPr>
            <a:r>
              <a:rPr lang="en-US" altLang="en-US" dirty="0" smtClean="0"/>
              <a:t>4. Infections that have </a:t>
            </a:r>
            <a:r>
              <a:rPr lang="en-US" altLang="en-US" b="1" dirty="0" smtClean="0">
                <a:solidFill>
                  <a:srgbClr val="FF3300"/>
                </a:solidFill>
              </a:rPr>
              <a:t>systemic </a:t>
            </a:r>
            <a:r>
              <a:rPr lang="en-US" altLang="en-US" b="1" dirty="0" smtClean="0"/>
              <a:t>manifestations:</a:t>
            </a:r>
          </a:p>
          <a:p>
            <a:pPr lvl="2" eaLnBrk="1" hangingPunct="1"/>
            <a:r>
              <a:rPr lang="en-US" altLang="en-US" dirty="0" smtClean="0"/>
              <a:t>HIV Infection</a:t>
            </a:r>
          </a:p>
          <a:p>
            <a:pPr lvl="2" eaLnBrk="1" hangingPunct="1"/>
            <a:r>
              <a:rPr lang="en-US" altLang="en-US" dirty="0" smtClean="0"/>
              <a:t>Syphilis (in secondary stage)</a:t>
            </a:r>
          </a:p>
          <a:p>
            <a:pPr lvl="4" eaLnBrk="1" hangingPunct="1">
              <a:buFont typeface="Times New Roman" panose="02020603050405020304" pitchFamily="18" charset="0"/>
              <a:buNone/>
            </a:pPr>
            <a:endParaRPr lang="en-US" altLang="en-US" dirty="0" smtClean="0"/>
          </a:p>
        </p:txBody>
      </p:sp>
    </p:spTree>
    <p:extLst>
      <p:ext uri="{BB962C8B-B14F-4D97-AF65-F5344CB8AC3E}">
        <p14:creationId xmlns:p14="http://schemas.microsoft.com/office/powerpoint/2010/main" val="209033213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520" y="1004552"/>
            <a:ext cx="10452279" cy="5172411"/>
          </a:xfrm>
        </p:spPr>
        <p:txBody>
          <a:bodyPr/>
          <a:lstStyle/>
          <a:p>
            <a:r>
              <a:rPr lang="en-US" dirty="0"/>
              <a:t>They are generally pink in color and project out from the surface of the </a:t>
            </a:r>
            <a:r>
              <a:rPr lang="en-US" dirty="0" smtClean="0"/>
              <a:t>skin.</a:t>
            </a:r>
            <a:endParaRPr lang="en-US" baseline="30000" dirty="0"/>
          </a:p>
          <a:p>
            <a:r>
              <a:rPr lang="en-US" dirty="0" smtClean="0"/>
              <a:t>Usually </a:t>
            </a:r>
            <a:r>
              <a:rPr lang="en-US" dirty="0"/>
              <a:t>they cause few symptoms, but can occasionally be </a:t>
            </a:r>
            <a:r>
              <a:rPr lang="en-US" dirty="0" smtClean="0"/>
              <a:t>painful.</a:t>
            </a:r>
          </a:p>
          <a:p>
            <a:r>
              <a:rPr lang="en-US" dirty="0" smtClean="0"/>
              <a:t>Typically </a:t>
            </a:r>
            <a:r>
              <a:rPr lang="en-US" dirty="0"/>
              <a:t>they appear one to eight months following </a:t>
            </a:r>
            <a:r>
              <a:rPr lang="en-US" dirty="0" smtClean="0"/>
              <a:t>exposure.</a:t>
            </a:r>
            <a:r>
              <a:rPr lang="en-US" baseline="30000" dirty="0"/>
              <a:t> </a:t>
            </a:r>
            <a:endParaRPr lang="en-US" baseline="30000" dirty="0" smtClean="0"/>
          </a:p>
          <a:p>
            <a:r>
              <a:rPr lang="en-US" dirty="0" smtClean="0"/>
              <a:t>Warts</a:t>
            </a:r>
            <a:r>
              <a:rPr lang="en-US" dirty="0"/>
              <a:t> </a:t>
            </a:r>
            <a:r>
              <a:rPr lang="en-US" dirty="0" smtClean="0"/>
              <a:t>are </a:t>
            </a:r>
            <a:r>
              <a:rPr lang="en-US" dirty="0"/>
              <a:t>the most easily recognized symptom of genital HPV </a:t>
            </a:r>
            <a:r>
              <a:rPr lang="en-US" dirty="0" smtClean="0"/>
              <a:t>infection</a:t>
            </a:r>
            <a:r>
              <a:rPr lang="en-US" dirty="0"/>
              <a:t>.</a:t>
            </a:r>
          </a:p>
        </p:txBody>
      </p:sp>
    </p:spTree>
    <p:extLst>
      <p:ext uri="{BB962C8B-B14F-4D97-AF65-F5344CB8AC3E}">
        <p14:creationId xmlns:p14="http://schemas.microsoft.com/office/powerpoint/2010/main" val="325493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985" y="321973"/>
            <a:ext cx="8121321" cy="6022743"/>
          </a:xfrm>
          <a:prstGeom prst="rect">
            <a:avLst/>
          </a:prstGeom>
        </p:spPr>
      </p:pic>
    </p:spTree>
    <p:extLst>
      <p:ext uri="{BB962C8B-B14F-4D97-AF65-F5344CB8AC3E}">
        <p14:creationId xmlns:p14="http://schemas.microsoft.com/office/powerpoint/2010/main" val="1275376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870" y="328637"/>
            <a:ext cx="8267349" cy="6294849"/>
          </a:xfrm>
          <a:prstGeom prst="rect">
            <a:avLst/>
          </a:prstGeom>
        </p:spPr>
      </p:pic>
    </p:spTree>
    <p:extLst>
      <p:ext uri="{BB962C8B-B14F-4D97-AF65-F5344CB8AC3E}">
        <p14:creationId xmlns:p14="http://schemas.microsoft.com/office/powerpoint/2010/main" val="3151922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429" y="339902"/>
            <a:ext cx="8613668" cy="6383825"/>
          </a:xfrm>
          <a:prstGeom prst="rect">
            <a:avLst/>
          </a:prstGeom>
        </p:spPr>
      </p:pic>
    </p:spTree>
    <p:extLst>
      <p:ext uri="{BB962C8B-B14F-4D97-AF65-F5344CB8AC3E}">
        <p14:creationId xmlns:p14="http://schemas.microsoft.com/office/powerpoint/2010/main" val="2229133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p:txBody>
          <a:bodyPr/>
          <a:lstStyle/>
          <a:p>
            <a:r>
              <a:rPr lang="en-US" dirty="0"/>
              <a:t>Some HPV vaccines can prevent genital warts as may condoms</a:t>
            </a:r>
            <a:r>
              <a:rPr lang="en-US" dirty="0" smtClean="0"/>
              <a:t>.</a:t>
            </a:r>
          </a:p>
          <a:p>
            <a:r>
              <a:rPr lang="en-US" dirty="0" smtClean="0"/>
              <a:t>Treatment </a:t>
            </a:r>
            <a:r>
              <a:rPr lang="en-US" dirty="0"/>
              <a:t>options include creams such as </a:t>
            </a:r>
            <a:r>
              <a:rPr lang="en-US" dirty="0" err="1"/>
              <a:t>podophyllin</a:t>
            </a:r>
            <a:r>
              <a:rPr lang="en-US" dirty="0"/>
              <a:t>, </a:t>
            </a:r>
            <a:r>
              <a:rPr lang="en-US" dirty="0" err="1"/>
              <a:t>imiquimod</a:t>
            </a:r>
            <a:r>
              <a:rPr lang="en-US" dirty="0"/>
              <a:t>, and </a:t>
            </a:r>
            <a:r>
              <a:rPr lang="en-US" dirty="0" err="1"/>
              <a:t>trichloroacetic</a:t>
            </a:r>
            <a:r>
              <a:rPr lang="en-US" dirty="0"/>
              <a:t> </a:t>
            </a:r>
            <a:r>
              <a:rPr lang="en-US" dirty="0" smtClean="0"/>
              <a:t>acid.</a:t>
            </a:r>
          </a:p>
          <a:p>
            <a:r>
              <a:rPr lang="en-US" dirty="0" smtClean="0"/>
              <a:t>Cryotherapy</a:t>
            </a:r>
            <a:r>
              <a:rPr lang="en-US" dirty="0"/>
              <a:t> </a:t>
            </a:r>
            <a:r>
              <a:rPr lang="en-US" dirty="0" smtClean="0"/>
              <a:t>or </a:t>
            </a:r>
            <a:r>
              <a:rPr lang="en-US" dirty="0"/>
              <a:t>surgery may also be an </a:t>
            </a:r>
            <a:r>
              <a:rPr lang="en-US" dirty="0" smtClean="0"/>
              <a:t>option.</a:t>
            </a:r>
            <a:endParaRPr lang="en-US" baseline="30000" dirty="0"/>
          </a:p>
          <a:p>
            <a:r>
              <a:rPr lang="en-US" dirty="0" smtClean="0"/>
              <a:t>After </a:t>
            </a:r>
            <a:r>
              <a:rPr lang="en-US" dirty="0"/>
              <a:t>treatment warts often resolve within six </a:t>
            </a:r>
            <a:r>
              <a:rPr lang="en-US" dirty="0" smtClean="0"/>
              <a:t>months.</a:t>
            </a:r>
            <a:endParaRPr lang="en-US" dirty="0"/>
          </a:p>
        </p:txBody>
      </p:sp>
    </p:spTree>
    <p:extLst>
      <p:ext uri="{BB962C8B-B14F-4D97-AF65-F5344CB8AC3E}">
        <p14:creationId xmlns:p14="http://schemas.microsoft.com/office/powerpoint/2010/main" val="2568812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a:t>
            </a:r>
            <a:endParaRPr lang="en-US" dirty="0"/>
          </a:p>
        </p:txBody>
      </p:sp>
      <p:sp>
        <p:nvSpPr>
          <p:cNvPr id="3" name="Content Placeholder 2"/>
          <p:cNvSpPr>
            <a:spLocks noGrp="1"/>
          </p:cNvSpPr>
          <p:nvPr>
            <p:ph idx="1"/>
          </p:nvPr>
        </p:nvSpPr>
        <p:spPr/>
        <p:txBody>
          <a:bodyPr>
            <a:normAutofit/>
          </a:bodyPr>
          <a:lstStyle/>
          <a:p>
            <a:r>
              <a:rPr lang="en-US" dirty="0"/>
              <a:t>There is no cure for HPV. </a:t>
            </a:r>
            <a:endParaRPr lang="en-US" dirty="0" smtClean="0"/>
          </a:p>
          <a:p>
            <a:r>
              <a:rPr lang="en-US" dirty="0" smtClean="0"/>
              <a:t>Existing </a:t>
            </a:r>
            <a:r>
              <a:rPr lang="en-US" dirty="0"/>
              <a:t>treatments are focused on the removal of visible warts, but these may also regress on their own without any therapy</a:t>
            </a:r>
            <a:r>
              <a:rPr lang="en-US" dirty="0" smtClean="0"/>
              <a:t>.</a:t>
            </a:r>
            <a:endParaRPr lang="en-US" baseline="30000" dirty="0"/>
          </a:p>
          <a:p>
            <a:r>
              <a:rPr lang="en-US" dirty="0" smtClean="0"/>
              <a:t> </a:t>
            </a:r>
            <a:r>
              <a:rPr lang="en-US" dirty="0"/>
              <a:t>There is no evidence to suggest that removing visible warts reduces transmission of the underlying HPV infection. </a:t>
            </a:r>
            <a:endParaRPr lang="en-US" dirty="0" smtClean="0"/>
          </a:p>
          <a:p>
            <a:r>
              <a:rPr lang="en-US" dirty="0" smtClean="0"/>
              <a:t>As </a:t>
            </a:r>
            <a:r>
              <a:rPr lang="en-US" dirty="0"/>
              <a:t>many as 80% of people with HPV will clear the infection within 18 </a:t>
            </a:r>
            <a:r>
              <a:rPr lang="en-US" dirty="0" smtClean="0"/>
              <a:t>months</a:t>
            </a:r>
          </a:p>
          <a:p>
            <a:r>
              <a:rPr lang="en-US" dirty="0" smtClean="0"/>
              <a:t>Two treatment options;</a:t>
            </a:r>
          </a:p>
          <a:p>
            <a:pPr lvl="2">
              <a:buFont typeface="Wingdings" panose="05000000000000000000" pitchFamily="2" charset="2"/>
              <a:buChar char="Ø"/>
            </a:pPr>
            <a:r>
              <a:rPr lang="en-US" dirty="0" smtClean="0"/>
              <a:t>Ablation</a:t>
            </a:r>
          </a:p>
          <a:p>
            <a:pPr lvl="2">
              <a:buFont typeface="Wingdings" panose="05000000000000000000" pitchFamily="2" charset="2"/>
              <a:buChar char="Ø"/>
            </a:pPr>
            <a:r>
              <a:rPr lang="en-US" dirty="0" smtClean="0"/>
              <a:t>Use of topical agents</a:t>
            </a:r>
            <a:endParaRPr lang="en-US" dirty="0"/>
          </a:p>
        </p:txBody>
      </p:sp>
    </p:spTree>
    <p:extLst>
      <p:ext uri="{BB962C8B-B14F-4D97-AF65-F5344CB8AC3E}">
        <p14:creationId xmlns:p14="http://schemas.microsoft.com/office/powerpoint/2010/main" val="635298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670" y="1171977"/>
            <a:ext cx="11114468" cy="5383368"/>
          </a:xfrm>
        </p:spPr>
        <p:txBody>
          <a:bodyPr>
            <a:normAutofit/>
          </a:bodyPr>
          <a:lstStyle/>
          <a:p>
            <a:pPr marL="0" indent="0">
              <a:buNone/>
            </a:pPr>
            <a:r>
              <a:rPr lang="en-US" dirty="0"/>
              <a:t>Physically ablative methods are more likely to be effective on keratinized warts. </a:t>
            </a:r>
            <a:endParaRPr lang="en-US" dirty="0" smtClean="0"/>
          </a:p>
          <a:p>
            <a:pPr marL="0" indent="0">
              <a:buNone/>
            </a:pPr>
            <a:r>
              <a:rPr lang="en-US" dirty="0" smtClean="0"/>
              <a:t>They </a:t>
            </a:r>
            <a:r>
              <a:rPr lang="en-US" dirty="0"/>
              <a:t>are also most appropriate for patients with fewer numbers of relatively smaller warts</a:t>
            </a:r>
            <a:r>
              <a:rPr lang="en-US" dirty="0" smtClean="0"/>
              <a:t>.</a:t>
            </a:r>
            <a:endParaRPr lang="en-US" dirty="0"/>
          </a:p>
          <a:p>
            <a:r>
              <a:rPr lang="en-US" dirty="0"/>
              <a:t>Simple excision</a:t>
            </a:r>
          </a:p>
          <a:p>
            <a:r>
              <a:rPr lang="en-US" dirty="0"/>
              <a:t>Liquid nitrogen </a:t>
            </a:r>
            <a:r>
              <a:rPr lang="en-US" dirty="0" smtClean="0"/>
              <a:t>cryosurgery</a:t>
            </a:r>
          </a:p>
          <a:p>
            <a:r>
              <a:rPr lang="en-US" dirty="0" err="1" smtClean="0"/>
              <a:t>Electrocauterization</a:t>
            </a:r>
            <a:r>
              <a:rPr lang="en-US" dirty="0" smtClean="0"/>
              <a:t> </a:t>
            </a:r>
          </a:p>
          <a:p>
            <a:r>
              <a:rPr lang="en-US" dirty="0" smtClean="0"/>
              <a:t>Laser ablation</a:t>
            </a:r>
          </a:p>
          <a:p>
            <a:r>
              <a:rPr lang="en-US" dirty="0" smtClean="0"/>
              <a:t>Formal </a:t>
            </a:r>
            <a:r>
              <a:rPr lang="en-US" dirty="0"/>
              <a:t>surgical procedures, performed by a specialist under general anesthesia or spinal anesthesia may be necessary for larger or more extensive warts, intra-anal warts, or warts in children</a:t>
            </a:r>
          </a:p>
        </p:txBody>
      </p:sp>
      <p:sp>
        <p:nvSpPr>
          <p:cNvPr id="4" name="Rectangle 3"/>
          <p:cNvSpPr/>
          <p:nvPr/>
        </p:nvSpPr>
        <p:spPr>
          <a:xfrm>
            <a:off x="661903" y="240336"/>
            <a:ext cx="2635089" cy="646331"/>
          </a:xfrm>
          <a:prstGeom prst="rect">
            <a:avLst/>
          </a:prstGeom>
        </p:spPr>
        <p:txBody>
          <a:bodyPr wrap="square">
            <a:spAutoFit/>
          </a:bodyPr>
          <a:lstStyle/>
          <a:p>
            <a:r>
              <a:rPr lang="en-US" sz="3600" b="1" u="sng" dirty="0" smtClean="0"/>
              <a:t>Ablative</a:t>
            </a:r>
            <a:endParaRPr lang="en-US" sz="3600" b="1" u="sng" dirty="0"/>
          </a:p>
        </p:txBody>
      </p:sp>
    </p:spTree>
    <p:extLst>
      <p:ext uri="{BB962C8B-B14F-4D97-AF65-F5344CB8AC3E}">
        <p14:creationId xmlns:p14="http://schemas.microsoft.com/office/powerpoint/2010/main" val="1821808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487" y="347730"/>
            <a:ext cx="10980313" cy="5829233"/>
          </a:xfrm>
        </p:spPr>
        <p:txBody>
          <a:bodyPr>
            <a:normAutofit fontScale="92500" lnSpcReduction="10000"/>
          </a:bodyPr>
          <a:lstStyle/>
          <a:p>
            <a:pPr marL="0" indent="0">
              <a:buNone/>
            </a:pPr>
            <a:r>
              <a:rPr lang="en-US" b="1" dirty="0"/>
              <a:t>Topical agents</a:t>
            </a:r>
          </a:p>
          <a:p>
            <a:r>
              <a:rPr lang="en-US" dirty="0"/>
              <a:t>A 0.15–0.5% </a:t>
            </a:r>
            <a:r>
              <a:rPr lang="en-US" b="1" dirty="0" err="1"/>
              <a:t>podophyllotoxin</a:t>
            </a:r>
            <a:r>
              <a:rPr lang="en-US" dirty="0"/>
              <a:t> (also called </a:t>
            </a:r>
            <a:r>
              <a:rPr lang="en-US" dirty="0" err="1"/>
              <a:t>podofilox</a:t>
            </a:r>
            <a:r>
              <a:rPr lang="en-US" dirty="0"/>
              <a:t>) solution in a gel or cream. </a:t>
            </a:r>
            <a:endParaRPr lang="en-US" dirty="0" smtClean="0"/>
          </a:p>
          <a:p>
            <a:pPr lvl="1">
              <a:buFont typeface="Wingdings" panose="05000000000000000000" pitchFamily="2" charset="2"/>
              <a:buChar char="ü"/>
            </a:pPr>
            <a:r>
              <a:rPr lang="en-US" dirty="0" err="1" smtClean="0"/>
              <a:t>Podofilox</a:t>
            </a:r>
            <a:r>
              <a:rPr lang="en-US" dirty="0" smtClean="0"/>
              <a:t> </a:t>
            </a:r>
            <a:r>
              <a:rPr lang="en-US" dirty="0"/>
              <a:t>is safer and more effective than </a:t>
            </a:r>
            <a:r>
              <a:rPr lang="en-US" dirty="0" err="1" smtClean="0"/>
              <a:t>podophyllin</a:t>
            </a:r>
            <a:r>
              <a:rPr lang="en-US" dirty="0" smtClean="0"/>
              <a:t>.</a:t>
            </a:r>
          </a:p>
          <a:p>
            <a:pPr lvl="1">
              <a:buFont typeface="Wingdings" panose="05000000000000000000" pitchFamily="2" charset="2"/>
              <a:buChar char="ü"/>
            </a:pPr>
            <a:r>
              <a:rPr lang="en-US" dirty="0" smtClean="0"/>
              <a:t>Its </a:t>
            </a:r>
            <a:r>
              <a:rPr lang="en-US" dirty="0"/>
              <a:t>use is cycled (2 times per day for 3 days then 4–7 days off); one review states that it should only be used for four cycles</a:t>
            </a:r>
            <a:r>
              <a:rPr lang="en-US" dirty="0" smtClean="0"/>
              <a:t>.</a:t>
            </a:r>
            <a:endParaRPr lang="en-US" dirty="0"/>
          </a:p>
          <a:p>
            <a:r>
              <a:rPr lang="en-US" b="1" dirty="0" err="1"/>
              <a:t>Imiquimod</a:t>
            </a:r>
            <a:r>
              <a:rPr lang="en-US" dirty="0"/>
              <a:t> is a topical immune response cream, applied to the affected </a:t>
            </a:r>
            <a:r>
              <a:rPr lang="en-US" dirty="0" smtClean="0"/>
              <a:t>area</a:t>
            </a:r>
          </a:p>
          <a:p>
            <a:r>
              <a:rPr lang="en-US" b="1" dirty="0" err="1" smtClean="0"/>
              <a:t>Sinecatechins</a:t>
            </a:r>
            <a:r>
              <a:rPr lang="en-US" dirty="0" smtClean="0"/>
              <a:t> </a:t>
            </a:r>
            <a:r>
              <a:rPr lang="en-US" dirty="0"/>
              <a:t>is an ointment of </a:t>
            </a:r>
            <a:r>
              <a:rPr lang="en-US" dirty="0" err="1"/>
              <a:t>catechins</a:t>
            </a:r>
            <a:r>
              <a:rPr lang="en-US" dirty="0"/>
              <a:t> (55% epigallocatechin </a:t>
            </a:r>
            <a:r>
              <a:rPr lang="en-US" dirty="0" err="1" smtClean="0"/>
              <a:t>gallate</a:t>
            </a:r>
            <a:r>
              <a:rPr lang="en-US" dirty="0" smtClean="0"/>
              <a:t>) </a:t>
            </a:r>
            <a:r>
              <a:rPr lang="en-US" dirty="0"/>
              <a:t>extracted from green tea and other components. Mode of action is </a:t>
            </a:r>
            <a:r>
              <a:rPr lang="en-US" dirty="0" smtClean="0"/>
              <a:t>undetermined.</a:t>
            </a:r>
            <a:r>
              <a:rPr lang="en-US" baseline="30000" dirty="0"/>
              <a:t> </a:t>
            </a:r>
            <a:r>
              <a:rPr lang="en-US" dirty="0" smtClean="0"/>
              <a:t>It </a:t>
            </a:r>
            <a:r>
              <a:rPr lang="en-US" dirty="0"/>
              <a:t>appears to have higher clearance rates than </a:t>
            </a:r>
            <a:r>
              <a:rPr lang="en-US" dirty="0" err="1"/>
              <a:t>podophyllotoxin</a:t>
            </a:r>
            <a:r>
              <a:rPr lang="en-US" dirty="0"/>
              <a:t> and </a:t>
            </a:r>
            <a:r>
              <a:rPr lang="en-US" dirty="0" err="1"/>
              <a:t>imiquimod</a:t>
            </a:r>
            <a:r>
              <a:rPr lang="en-US" dirty="0"/>
              <a:t> and causes less local irritation, but clearance takes longer than with </a:t>
            </a:r>
            <a:r>
              <a:rPr lang="en-US" dirty="0" err="1"/>
              <a:t>imiquimod</a:t>
            </a:r>
            <a:r>
              <a:rPr lang="en-US" dirty="0" smtClean="0"/>
              <a:t>.</a:t>
            </a:r>
            <a:endParaRPr lang="en-US" dirty="0"/>
          </a:p>
          <a:p>
            <a:r>
              <a:rPr lang="en-US" b="1" dirty="0" err="1"/>
              <a:t>Trichloroacetic</a:t>
            </a:r>
            <a:r>
              <a:rPr lang="en-US" b="1" dirty="0"/>
              <a:t> acid (TCA) </a:t>
            </a:r>
            <a:r>
              <a:rPr lang="en-US" dirty="0"/>
              <a:t>is less effective than </a:t>
            </a:r>
            <a:r>
              <a:rPr lang="en-US" dirty="0" smtClean="0"/>
              <a:t>cryosurgery</a:t>
            </a:r>
            <a:r>
              <a:rPr lang="en-US" dirty="0"/>
              <a:t>,</a:t>
            </a:r>
            <a:r>
              <a:rPr lang="en-US" dirty="0" smtClean="0"/>
              <a:t> </a:t>
            </a:r>
            <a:r>
              <a:rPr lang="en-US" dirty="0"/>
              <a:t>and is not recommended for use in the vagina, cervix, or urinary meatus</a:t>
            </a:r>
            <a:r>
              <a:rPr lang="en-US" dirty="0" smtClean="0"/>
              <a:t>.</a:t>
            </a:r>
            <a:endParaRPr lang="en-US" dirty="0"/>
          </a:p>
          <a:p>
            <a:r>
              <a:rPr lang="en-US" dirty="0" smtClean="0"/>
              <a:t>Interferon can </a:t>
            </a:r>
            <a:r>
              <a:rPr lang="en-US" dirty="0"/>
              <a:t>be used; it is effective, but it is also expensive and its effect is inconsistent</a:t>
            </a:r>
            <a:r>
              <a:rPr lang="en-US" dirty="0" smtClean="0"/>
              <a:t>.</a:t>
            </a:r>
            <a:endParaRPr lang="en-US" dirty="0"/>
          </a:p>
          <a:p>
            <a:endParaRPr lang="en-US" dirty="0"/>
          </a:p>
        </p:txBody>
      </p:sp>
    </p:spTree>
    <p:extLst>
      <p:ext uri="{BB962C8B-B14F-4D97-AF65-F5344CB8AC3E}">
        <p14:creationId xmlns:p14="http://schemas.microsoft.com/office/powerpoint/2010/main" val="4000793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645" y="2155289"/>
            <a:ext cx="4030014" cy="1325563"/>
          </a:xfrm>
        </p:spPr>
        <p:txBody>
          <a:bodyPr/>
          <a:lstStyle/>
          <a:p>
            <a:r>
              <a:rPr lang="en-US" b="1" dirty="0"/>
              <a:t>Genital herpes</a:t>
            </a:r>
            <a:endParaRPr lang="en-US" dirty="0"/>
          </a:p>
        </p:txBody>
      </p:sp>
    </p:spTree>
    <p:extLst>
      <p:ext uri="{BB962C8B-B14F-4D97-AF65-F5344CB8AC3E}">
        <p14:creationId xmlns:p14="http://schemas.microsoft.com/office/powerpoint/2010/main" val="3149577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a:xfrm>
            <a:off x="838200" y="1455313"/>
            <a:ext cx="10515600" cy="4721650"/>
          </a:xfrm>
        </p:spPr>
        <p:txBody>
          <a:bodyPr>
            <a:normAutofit/>
          </a:bodyPr>
          <a:lstStyle/>
          <a:p>
            <a:r>
              <a:rPr lang="en-US" b="1" dirty="0"/>
              <a:t>Genital herpes</a:t>
            </a:r>
            <a:r>
              <a:rPr lang="en-US" dirty="0"/>
              <a:t> is an infection by the herpes simplex virus (HSV) of the </a:t>
            </a:r>
            <a:r>
              <a:rPr lang="en-US" dirty="0" smtClean="0"/>
              <a:t>genitals.</a:t>
            </a:r>
          </a:p>
          <a:p>
            <a:r>
              <a:rPr lang="en-US" dirty="0"/>
              <a:t>HSV is classified into two types, HSV-1 and </a:t>
            </a:r>
            <a:r>
              <a:rPr lang="en-US" dirty="0" smtClean="0"/>
              <a:t>HSV-2.</a:t>
            </a:r>
          </a:p>
          <a:p>
            <a:r>
              <a:rPr lang="en-US" dirty="0" smtClean="0"/>
              <a:t>The </a:t>
            </a:r>
            <a:r>
              <a:rPr lang="en-US" dirty="0"/>
              <a:t>herpes simplex type 2 virus usually affect the body below the waist (e.g., the </a:t>
            </a:r>
            <a:r>
              <a:rPr lang="en-US" dirty="0" smtClean="0"/>
              <a:t>genitals, thighs</a:t>
            </a:r>
            <a:r>
              <a:rPr lang="en-US" dirty="0"/>
              <a:t>, and buttocks), whereas type 1 usually invades areas above the </a:t>
            </a:r>
            <a:r>
              <a:rPr lang="en-US" dirty="0" smtClean="0"/>
              <a:t>waist).</a:t>
            </a:r>
          </a:p>
          <a:p>
            <a:r>
              <a:rPr lang="en-US" dirty="0" smtClean="0"/>
              <a:t>While </a:t>
            </a:r>
            <a:r>
              <a:rPr lang="en-US" dirty="0"/>
              <a:t>historically HSV-2 was more common, genital HSV-1 has become more common in the developed </a:t>
            </a:r>
            <a:r>
              <a:rPr lang="en-US" dirty="0" smtClean="0"/>
              <a:t>world.</a:t>
            </a:r>
          </a:p>
        </p:txBody>
      </p:sp>
    </p:spTree>
    <p:extLst>
      <p:ext uri="{BB962C8B-B14F-4D97-AF65-F5344CB8AC3E}">
        <p14:creationId xmlns:p14="http://schemas.microsoft.com/office/powerpoint/2010/main" val="289194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ltLang="en-US" sz="3600" b="1"/>
              <a:t>COMMON SYMPTOMS OF STIs</a:t>
            </a:r>
            <a:r>
              <a:rPr lang="en-US" altLang="en-US" sz="3600"/>
              <a:t> </a:t>
            </a:r>
            <a:r>
              <a:rPr lang="en-US" altLang="en-US" sz="3600" b="1"/>
              <a:t>Cont</a:t>
            </a:r>
          </a:p>
        </p:txBody>
      </p:sp>
      <p:sp>
        <p:nvSpPr>
          <p:cNvPr id="22531" name="Rectangle 3"/>
          <p:cNvSpPr>
            <a:spLocks noGrp="1" noChangeArrowheads="1"/>
          </p:cNvSpPr>
          <p:nvPr>
            <p:ph type="body" idx="4294967295"/>
          </p:nvPr>
        </p:nvSpPr>
        <p:spPr/>
        <p:txBody>
          <a:bodyPr/>
          <a:lstStyle/>
          <a:p>
            <a:pPr eaLnBrk="1" hangingPunct="1">
              <a:buFontTx/>
              <a:buNone/>
            </a:pPr>
            <a:endParaRPr lang="en-US" altLang="en-US" smtClean="0"/>
          </a:p>
          <a:p>
            <a:pPr eaLnBrk="1" hangingPunct="1">
              <a:buFontTx/>
              <a:buNone/>
            </a:pPr>
            <a:r>
              <a:rPr lang="en-US" altLang="en-US" smtClean="0"/>
              <a:t>5. Infections that have </a:t>
            </a:r>
            <a:r>
              <a:rPr lang="en-US" altLang="en-US" b="1" smtClean="0"/>
              <a:t>few or no symptoms </a:t>
            </a:r>
            <a:r>
              <a:rPr lang="en-US" altLang="en-US" b="1" smtClean="0">
                <a:solidFill>
                  <a:srgbClr val="FF0000"/>
                </a:solidFill>
              </a:rPr>
              <a:t>(Asymptomatic)</a:t>
            </a:r>
          </a:p>
          <a:p>
            <a:pPr lvl="2" eaLnBrk="1" hangingPunct="1"/>
            <a:r>
              <a:rPr lang="en-US" altLang="en-US" smtClean="0"/>
              <a:t>HIV infection (in early stages).</a:t>
            </a:r>
          </a:p>
          <a:p>
            <a:pPr lvl="2" eaLnBrk="1" hangingPunct="1"/>
            <a:r>
              <a:rPr lang="en-US" altLang="en-US" smtClean="0"/>
              <a:t>Cervicitis (in women)-this includes gonorrhea and Chlamydia.</a:t>
            </a:r>
          </a:p>
          <a:p>
            <a:pPr lvl="2" eaLnBrk="1" hangingPunct="1"/>
            <a:r>
              <a:rPr lang="en-US" altLang="en-US" smtClean="0"/>
              <a:t>Trichomoniasis (in men).</a:t>
            </a:r>
          </a:p>
          <a:p>
            <a:pPr lvl="2" eaLnBrk="1" hangingPunct="1"/>
            <a:endParaRPr lang="en-US" altLang="en-US" smtClean="0"/>
          </a:p>
        </p:txBody>
      </p:sp>
    </p:spTree>
    <p:extLst>
      <p:ext uri="{BB962C8B-B14F-4D97-AF65-F5344CB8AC3E}">
        <p14:creationId xmlns:p14="http://schemas.microsoft.com/office/powerpoint/2010/main" val="84965843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17" y="206062"/>
            <a:ext cx="11462197" cy="6272011"/>
          </a:xfrm>
        </p:spPr>
        <p:txBody>
          <a:bodyPr>
            <a:normAutofit/>
          </a:bodyPr>
          <a:lstStyle/>
          <a:p>
            <a:pPr marL="0" indent="0">
              <a:buNone/>
            </a:pPr>
            <a:r>
              <a:rPr lang="en-US" sz="3200" dirty="0" smtClean="0"/>
              <a:t>There </a:t>
            </a:r>
            <a:r>
              <a:rPr lang="en-US" sz="3200" dirty="0"/>
              <a:t>are 25 herpes viruses which cause such diseases as;</a:t>
            </a:r>
          </a:p>
          <a:p>
            <a:pPr lvl="2">
              <a:buFont typeface="Wingdings" panose="05000000000000000000" pitchFamily="2" charset="2"/>
              <a:buChar char="Ø"/>
            </a:pPr>
            <a:r>
              <a:rPr lang="en-US" sz="2800" dirty="0"/>
              <a:t>fever blisters and cold sores (herpes simplex type 1 virus)</a:t>
            </a:r>
          </a:p>
          <a:p>
            <a:pPr lvl="2">
              <a:buFont typeface="Wingdings" panose="05000000000000000000" pitchFamily="2" charset="2"/>
              <a:buChar char="Ø"/>
            </a:pPr>
            <a:r>
              <a:rPr lang="en-US" sz="2800" dirty="0"/>
              <a:t>chicken pox in children or shingles in adults (varicella—zoster virus)</a:t>
            </a:r>
          </a:p>
          <a:p>
            <a:pPr lvl="2">
              <a:buFont typeface="Wingdings" panose="05000000000000000000" pitchFamily="2" charset="2"/>
              <a:buChar char="Ø"/>
            </a:pPr>
            <a:r>
              <a:rPr lang="en-US" sz="2800" dirty="0"/>
              <a:t>infectious mononucleosis (Epstein—Barr virus)</a:t>
            </a:r>
          </a:p>
          <a:p>
            <a:pPr lvl="2">
              <a:buFont typeface="Wingdings" panose="05000000000000000000" pitchFamily="2" charset="2"/>
              <a:buChar char="Ø"/>
            </a:pPr>
            <a:r>
              <a:rPr lang="en-US" sz="2800" dirty="0"/>
              <a:t>cytomegalic inclusion disease, which affects the fetus and newborn and results </a:t>
            </a:r>
            <a:r>
              <a:rPr lang="en-US" sz="2800" dirty="0" smtClean="0"/>
              <a:t>in enlargement </a:t>
            </a:r>
            <a:r>
              <a:rPr lang="en-US" sz="2800" dirty="0"/>
              <a:t>of the liver and spleen (cytomegalovirus).</a:t>
            </a:r>
          </a:p>
          <a:p>
            <a:r>
              <a:rPr lang="en-US" sz="3200" dirty="0" smtClean="0"/>
              <a:t>Similarly</a:t>
            </a:r>
            <a:r>
              <a:rPr lang="en-US" sz="3200" dirty="0"/>
              <a:t>, type 2 occasional is isolated from mouth sores.</a:t>
            </a:r>
          </a:p>
          <a:p>
            <a:r>
              <a:rPr lang="en-US" sz="3200" dirty="0" smtClean="0"/>
              <a:t>Condoms </a:t>
            </a:r>
            <a:r>
              <a:rPr lang="en-US" sz="3200" dirty="0"/>
              <a:t>are not 100% effective in preventing transmission of the herpes virus.</a:t>
            </a:r>
          </a:p>
          <a:p>
            <a:r>
              <a:rPr lang="en-US" sz="3200" dirty="0" smtClean="0"/>
              <a:t>It </a:t>
            </a:r>
            <a:r>
              <a:rPr lang="en-US" sz="3200" dirty="0"/>
              <a:t>should be emphasized that herpes genital can be transmitted by nonsexual contact </a:t>
            </a:r>
            <a:r>
              <a:rPr lang="en-US" sz="3200" dirty="0" smtClean="0"/>
              <a:t>with an </a:t>
            </a:r>
            <a:r>
              <a:rPr lang="en-US" sz="3200" dirty="0"/>
              <a:t>infected person.</a:t>
            </a:r>
          </a:p>
        </p:txBody>
      </p:sp>
    </p:spTree>
    <p:extLst>
      <p:ext uri="{BB962C8B-B14F-4D97-AF65-F5344CB8AC3E}">
        <p14:creationId xmlns:p14="http://schemas.microsoft.com/office/powerpoint/2010/main" val="248741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complications</a:t>
            </a:r>
            <a:endParaRPr lang="en-US" dirty="0"/>
          </a:p>
        </p:txBody>
      </p:sp>
      <p:sp>
        <p:nvSpPr>
          <p:cNvPr id="3" name="Content Placeholder 2"/>
          <p:cNvSpPr>
            <a:spLocks noGrp="1"/>
          </p:cNvSpPr>
          <p:nvPr>
            <p:ph idx="1"/>
          </p:nvPr>
        </p:nvSpPr>
        <p:spPr/>
        <p:txBody>
          <a:bodyPr/>
          <a:lstStyle/>
          <a:p>
            <a:r>
              <a:rPr lang="en-US" dirty="0"/>
              <a:t>Complications may rarely include aseptic meningitis, an increased risk of HIV/AIDS if exposed to HIV-positive individuals, and spread to the baby during childbirth resulting in neonatal herpes.</a:t>
            </a:r>
          </a:p>
          <a:p>
            <a:endParaRPr lang="en-US" dirty="0"/>
          </a:p>
        </p:txBody>
      </p:sp>
    </p:spTree>
    <p:extLst>
      <p:ext uri="{BB962C8B-B14F-4D97-AF65-F5344CB8AC3E}">
        <p14:creationId xmlns:p14="http://schemas.microsoft.com/office/powerpoint/2010/main" val="3845960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251" y="318170"/>
            <a:ext cx="8435662" cy="6410398"/>
          </a:xfrm>
        </p:spPr>
      </p:pic>
    </p:spTree>
    <p:extLst>
      <p:ext uri="{BB962C8B-B14F-4D97-AF65-F5344CB8AC3E}">
        <p14:creationId xmlns:p14="http://schemas.microsoft.com/office/powerpoint/2010/main" val="821867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60" y="274012"/>
            <a:ext cx="8563565" cy="6324956"/>
          </a:xfrm>
          <a:prstGeom prst="rect">
            <a:avLst/>
          </a:prstGeom>
        </p:spPr>
      </p:pic>
    </p:spTree>
    <p:extLst>
      <p:ext uri="{BB962C8B-B14F-4D97-AF65-F5344CB8AC3E}">
        <p14:creationId xmlns:p14="http://schemas.microsoft.com/office/powerpoint/2010/main" val="3915485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59685"/>
            <a:ext cx="4493455" cy="1325563"/>
          </a:xfrm>
        </p:spPr>
        <p:txBody>
          <a:bodyPr>
            <a:normAutofit fontScale="90000"/>
          </a:bodyPr>
          <a:lstStyle/>
          <a:p>
            <a:pPr algn="ctr"/>
            <a:r>
              <a:rPr lang="en-US" b="1" dirty="0" smtClean="0"/>
              <a:t>Penile herpes simplex (HSV-2) infection</a:t>
            </a:r>
            <a:endParaRPr lang="en-US" dirty="0"/>
          </a:p>
        </p:txBody>
      </p:sp>
      <p:pic>
        <p:nvPicPr>
          <p:cNvPr id="4" name="Content Placeholder 3"/>
          <p:cNvPicPr>
            <a:picLocks noGrp="1" noChangeAspect="1"/>
          </p:cNvPicPr>
          <p:nvPr>
            <p:ph idx="1"/>
          </p:nvPr>
        </p:nvPicPr>
        <p:blipFill>
          <a:blip r:embed="rId2"/>
          <a:stretch>
            <a:fillRect/>
          </a:stretch>
        </p:blipFill>
        <p:spPr>
          <a:xfrm>
            <a:off x="6004787" y="897157"/>
            <a:ext cx="3192911" cy="4351338"/>
          </a:xfrm>
          <a:prstGeom prst="rect">
            <a:avLst/>
          </a:prstGeom>
        </p:spPr>
      </p:pic>
    </p:spTree>
    <p:extLst>
      <p:ext uri="{BB962C8B-B14F-4D97-AF65-F5344CB8AC3E}">
        <p14:creationId xmlns:p14="http://schemas.microsoft.com/office/powerpoint/2010/main" val="4256464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p:txBody>
          <a:bodyPr/>
          <a:lstStyle/>
          <a:p>
            <a:r>
              <a:rPr lang="en-US" dirty="0"/>
              <a:t>Once infected, there is no </a:t>
            </a:r>
            <a:r>
              <a:rPr lang="en-US" dirty="0" smtClean="0"/>
              <a:t>cure.</a:t>
            </a:r>
            <a:endParaRPr lang="en-US" baseline="30000" dirty="0"/>
          </a:p>
          <a:p>
            <a:r>
              <a:rPr lang="en-US" dirty="0" smtClean="0"/>
              <a:t>Antiviral </a:t>
            </a:r>
            <a:r>
              <a:rPr lang="en-US" dirty="0"/>
              <a:t>medications, such as acyclovir, </a:t>
            </a:r>
            <a:r>
              <a:rPr lang="en-US" dirty="0" err="1"/>
              <a:t>valacyclovir</a:t>
            </a:r>
            <a:r>
              <a:rPr lang="en-US" dirty="0"/>
              <a:t>, may prevent outbreaks or shorten outbreaks if they occur.</a:t>
            </a:r>
          </a:p>
        </p:txBody>
      </p:sp>
    </p:spTree>
    <p:extLst>
      <p:ext uri="{BB962C8B-B14F-4D97-AF65-F5344CB8AC3E}">
        <p14:creationId xmlns:p14="http://schemas.microsoft.com/office/powerpoint/2010/main" val="1541248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179" y="2208627"/>
            <a:ext cx="5162843" cy="1507809"/>
          </a:xfrm>
        </p:spPr>
        <p:txBody>
          <a:bodyPr>
            <a:normAutofit/>
          </a:bodyPr>
          <a:lstStyle/>
          <a:p>
            <a:r>
              <a:rPr lang="en-US" sz="9600" dirty="0"/>
              <a:t>Syphilis</a:t>
            </a:r>
          </a:p>
        </p:txBody>
      </p:sp>
    </p:spTree>
    <p:extLst>
      <p:ext uri="{BB962C8B-B14F-4D97-AF65-F5344CB8AC3E}">
        <p14:creationId xmlns:p14="http://schemas.microsoft.com/office/powerpoint/2010/main" val="1816034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283334"/>
            <a:ext cx="11101589" cy="6181859"/>
          </a:xfrm>
        </p:spPr>
        <p:txBody>
          <a:bodyPr>
            <a:normAutofit/>
          </a:bodyPr>
          <a:lstStyle/>
          <a:p>
            <a:pPr marL="0" indent="0">
              <a:buNone/>
            </a:pPr>
            <a:r>
              <a:rPr lang="en-US" u="sng" dirty="0" smtClean="0"/>
              <a:t>Syphilis </a:t>
            </a:r>
            <a:r>
              <a:rPr lang="en-US" dirty="0" smtClean="0"/>
              <a:t> </a:t>
            </a:r>
          </a:p>
          <a:p>
            <a:r>
              <a:rPr lang="en-US" dirty="0" smtClean="0"/>
              <a:t>Syphilis is caused by </a:t>
            </a:r>
            <a:r>
              <a:rPr lang="en-US" dirty="0" err="1" smtClean="0"/>
              <a:t>spirochaete</a:t>
            </a:r>
            <a:r>
              <a:rPr lang="en-US" dirty="0" smtClean="0"/>
              <a:t> Treponema pallidum, through abrasions in the skin or mucous membranes. </a:t>
            </a:r>
            <a:endParaRPr lang="en-US" dirty="0" smtClean="0"/>
          </a:p>
          <a:p>
            <a:r>
              <a:rPr lang="en-US" dirty="0"/>
              <a:t>Treponema pallidum is a corkscrew-shaped (spirochete) bacterium.</a:t>
            </a:r>
            <a:endParaRPr lang="en-US" dirty="0" smtClean="0"/>
          </a:p>
          <a:p>
            <a:r>
              <a:rPr lang="en-US" dirty="0" smtClean="0"/>
              <a:t>In adults the infection is usually sexually acquired; however, transmission by kissing, blood transfusion and percutaneous injury has been reported. </a:t>
            </a:r>
          </a:p>
          <a:p>
            <a:r>
              <a:rPr lang="en-US" dirty="0" err="1" smtClean="0"/>
              <a:t>Transplacental</a:t>
            </a:r>
            <a:r>
              <a:rPr lang="en-US" dirty="0" smtClean="0"/>
              <a:t> infection of the fetus can occur.  </a:t>
            </a:r>
          </a:p>
          <a:p>
            <a:r>
              <a:rPr lang="en-US" dirty="0" smtClean="0"/>
              <a:t>The natural history of untreated syphilis is variable. </a:t>
            </a:r>
          </a:p>
          <a:p>
            <a:r>
              <a:rPr lang="en-US" dirty="0" smtClean="0"/>
              <a:t>Infection may remain latent throughout, or clinical features may develop at any time. </a:t>
            </a:r>
            <a:endParaRPr lang="en-US" dirty="0"/>
          </a:p>
          <a:p>
            <a:r>
              <a:rPr lang="en-US" dirty="0" smtClean="0"/>
              <a:t>All infected patients should be treated. </a:t>
            </a:r>
          </a:p>
          <a:p>
            <a:r>
              <a:rPr lang="en-US" dirty="0" smtClean="0"/>
              <a:t>Penicillin remains the drug of choice for all stages of infection. </a:t>
            </a:r>
            <a:endParaRPr lang="en-US" dirty="0"/>
          </a:p>
        </p:txBody>
      </p:sp>
    </p:spTree>
    <p:extLst>
      <p:ext uri="{BB962C8B-B14F-4D97-AF65-F5344CB8AC3E}">
        <p14:creationId xmlns:p14="http://schemas.microsoft.com/office/powerpoint/2010/main" val="1848699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39375" cy="1325563"/>
          </a:xfrm>
        </p:spPr>
        <p:txBody>
          <a:bodyPr/>
          <a:lstStyle/>
          <a:p>
            <a:r>
              <a:rPr lang="en-US" b="1" dirty="0" smtClean="0"/>
              <a:t>Classification of syphilis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088374"/>
              </p:ext>
            </p:extLst>
          </p:nvPr>
        </p:nvGraphicFramePr>
        <p:xfrm>
          <a:off x="838200" y="1825626"/>
          <a:ext cx="6505134" cy="4810831"/>
        </p:xfrm>
        <a:graphic>
          <a:graphicData uri="http://schemas.openxmlformats.org/drawingml/2006/table">
            <a:tbl>
              <a:tblPr firstRow="1" firstCol="1" bandRow="1">
                <a:tableStyleId>{2D5ABB26-0587-4C30-8999-92F81FD0307C}</a:tableStyleId>
              </a:tblPr>
              <a:tblGrid>
                <a:gridCol w="2168378"/>
                <a:gridCol w="2168378"/>
                <a:gridCol w="2168378"/>
              </a:tblGrid>
              <a:tr h="652982">
                <a:tc>
                  <a:txBody>
                    <a:bodyPr/>
                    <a:lstStyle/>
                    <a:p>
                      <a:pPr marL="0" marR="0" algn="l">
                        <a:lnSpc>
                          <a:spcPct val="107000"/>
                        </a:lnSpc>
                        <a:spcBef>
                          <a:spcPts val="0"/>
                        </a:spcBef>
                        <a:spcAft>
                          <a:spcPts val="0"/>
                        </a:spcAft>
                      </a:pPr>
                      <a:r>
                        <a:rPr lang="en-US" sz="3600" b="1" dirty="0">
                          <a:effectLst/>
                        </a:rPr>
                        <a:t>Stage</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3600" b="1">
                          <a:effectLst/>
                        </a:rPr>
                        <a:t>Acquired</a:t>
                      </a:r>
                      <a:endParaRPr lang="en-US" sz="3200" b="1">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3600" b="1" dirty="0">
                          <a:effectLst/>
                        </a:rPr>
                        <a:t>Congenital</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673">
                <a:tc rowSpan="3">
                  <a:txBody>
                    <a:bodyPr/>
                    <a:lstStyle/>
                    <a:p>
                      <a:pPr marL="0" marR="0" algn="l">
                        <a:lnSpc>
                          <a:spcPct val="107000"/>
                        </a:lnSpc>
                        <a:spcBef>
                          <a:spcPts val="0"/>
                        </a:spcBef>
                        <a:spcAft>
                          <a:spcPts val="0"/>
                        </a:spcAft>
                      </a:pPr>
                      <a:r>
                        <a:rPr lang="en-US" sz="2800" dirty="0">
                          <a:effectLst/>
                        </a:rPr>
                        <a:t>Early</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800">
                          <a:effectLst/>
                        </a:rPr>
                        <a:t>Primary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algn="l">
                        <a:lnSpc>
                          <a:spcPct val="107000"/>
                        </a:lnSpc>
                        <a:spcBef>
                          <a:spcPts val="0"/>
                        </a:spcBef>
                        <a:spcAft>
                          <a:spcPts val="0"/>
                        </a:spcAft>
                      </a:pPr>
                      <a:r>
                        <a:rPr lang="en-US" sz="2800" dirty="0">
                          <a:effectLst/>
                        </a:rPr>
                        <a:t>Clinical and latent</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673">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2800" dirty="0">
                          <a:effectLst/>
                        </a:rPr>
                        <a:t>Secondary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r>
              <a:tr h="844688">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2800" dirty="0">
                          <a:effectLst/>
                        </a:rPr>
                        <a:t>Latent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r>
              <a:tr h="420673">
                <a:tc rowSpan="4">
                  <a:txBody>
                    <a:bodyPr/>
                    <a:lstStyle/>
                    <a:p>
                      <a:pPr marL="0" marR="0" algn="l">
                        <a:lnSpc>
                          <a:spcPct val="107000"/>
                        </a:lnSpc>
                        <a:spcBef>
                          <a:spcPts val="0"/>
                        </a:spcBef>
                        <a:spcAft>
                          <a:spcPts val="0"/>
                        </a:spcAft>
                      </a:pPr>
                      <a:r>
                        <a:rPr lang="en-US" sz="2800" dirty="0">
                          <a:effectLst/>
                        </a:rPr>
                        <a:t>Late</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800" dirty="0">
                          <a:effectLst/>
                        </a:rPr>
                        <a:t>Latent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algn="l">
                        <a:lnSpc>
                          <a:spcPct val="107000"/>
                        </a:lnSpc>
                        <a:spcBef>
                          <a:spcPts val="0"/>
                        </a:spcBef>
                        <a:spcAft>
                          <a:spcPts val="0"/>
                        </a:spcAft>
                      </a:pPr>
                      <a:r>
                        <a:rPr lang="en-US" sz="2800" dirty="0">
                          <a:effectLst/>
                        </a:rPr>
                        <a:t>Clinical and latent</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endParaRPr>
                    </a:p>
                    <a:p>
                      <a:pPr marL="0" marR="0" algn="l">
                        <a:lnSpc>
                          <a:spcPct val="107000"/>
                        </a:lnSpc>
                        <a:spcBef>
                          <a:spcPts val="0"/>
                        </a:spcBef>
                        <a:spcAft>
                          <a:spcPts val="0"/>
                        </a:spcAft>
                      </a:pPr>
                      <a:r>
                        <a:rPr lang="en-US" sz="28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2459">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2800">
                          <a:effectLst/>
                        </a:rPr>
                        <a:t>Benign tertiary</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r>
              <a:tr h="510153">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2800">
                          <a:effectLst/>
                        </a:rPr>
                        <a:t>Cardiovascular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r>
              <a:tr h="420673">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2800" dirty="0" err="1">
                          <a:effectLst/>
                        </a:rPr>
                        <a:t>Neurosyphilis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4697" marR="14697"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r>
            </a:tbl>
          </a:graphicData>
        </a:graphic>
      </p:graphicFrame>
      <p:sp>
        <p:nvSpPr>
          <p:cNvPr id="5" name="Title 1"/>
          <p:cNvSpPr txBox="1">
            <a:spLocks/>
          </p:cNvSpPr>
          <p:nvPr/>
        </p:nvSpPr>
        <p:spPr>
          <a:xfrm>
            <a:off x="7793502" y="2121242"/>
            <a:ext cx="4133556" cy="1325563"/>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Classification of syphilis</a:t>
            </a:r>
          </a:p>
          <a:p>
            <a:pPr marL="742950" indent="-742950">
              <a:buFont typeface="+mj-lt"/>
              <a:buAutoNum type="arabicPeriod"/>
            </a:pPr>
            <a:r>
              <a:rPr lang="en-US" dirty="0" smtClean="0"/>
              <a:t>Primary</a:t>
            </a:r>
          </a:p>
          <a:p>
            <a:pPr marL="742950" indent="-742950">
              <a:buFont typeface="+mj-lt"/>
              <a:buAutoNum type="arabicPeriod"/>
            </a:pPr>
            <a:r>
              <a:rPr lang="en-US" dirty="0" smtClean="0"/>
              <a:t>Secondary</a:t>
            </a:r>
          </a:p>
          <a:p>
            <a:pPr marL="742950" indent="-742950">
              <a:buFont typeface="+mj-lt"/>
              <a:buAutoNum type="arabicPeriod"/>
            </a:pPr>
            <a:r>
              <a:rPr lang="en-US" dirty="0" smtClean="0"/>
              <a:t>Latent </a:t>
            </a:r>
          </a:p>
          <a:p>
            <a:pPr marL="742950" indent="-742950">
              <a:buFont typeface="+mj-lt"/>
              <a:buAutoNum type="arabicPeriod"/>
            </a:pPr>
            <a:r>
              <a:rPr lang="en-US" smtClean="0"/>
              <a:t>Tertiary</a:t>
            </a:r>
          </a:p>
          <a:p>
            <a:pPr marL="742950" indent="-742950">
              <a:buFont typeface="+mj-lt"/>
              <a:buAutoNum type="arabicPeriod"/>
            </a:pPr>
            <a:endParaRPr lang="en-US" dirty="0"/>
          </a:p>
        </p:txBody>
      </p:sp>
    </p:spTree>
    <p:extLst>
      <p:ext uri="{BB962C8B-B14F-4D97-AF65-F5344CB8AC3E}">
        <p14:creationId xmlns:p14="http://schemas.microsoft.com/office/powerpoint/2010/main" val="4053746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008" y="2374234"/>
            <a:ext cx="3914104" cy="1325563"/>
          </a:xfrm>
        </p:spPr>
        <p:txBody>
          <a:bodyPr/>
          <a:lstStyle/>
          <a:p>
            <a:r>
              <a:rPr lang="en-US" b="1" dirty="0" smtClean="0"/>
              <a:t>Early Stage </a:t>
            </a:r>
            <a:endParaRPr lang="en-US" b="1" dirty="0"/>
          </a:p>
        </p:txBody>
      </p:sp>
    </p:spTree>
    <p:extLst>
      <p:ext uri="{BB962C8B-B14F-4D97-AF65-F5344CB8AC3E}">
        <p14:creationId xmlns:p14="http://schemas.microsoft.com/office/powerpoint/2010/main" val="337776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mk:@MSITStore:E:\DIPLOMA%202015\SECOND%20YEAR\DAVIDSON%20INTERNAL%20MEDICINE.chm::/f9780702030857-015-g001.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srcRect b="3951"/>
          <a:stretch/>
        </p:blipFill>
        <p:spPr>
          <a:xfrm>
            <a:off x="3880924" y="95250"/>
            <a:ext cx="7148147" cy="6586904"/>
          </a:xfrm>
          <a:prstGeom prst="rect">
            <a:avLst/>
          </a:prstGeom>
          <a:ln>
            <a:solidFill>
              <a:schemeClr val="accent1"/>
            </a:solidFill>
          </a:ln>
        </p:spPr>
      </p:pic>
      <p:sp>
        <p:nvSpPr>
          <p:cNvPr id="10" name="Title 1"/>
          <p:cNvSpPr txBox="1">
            <a:spLocks/>
          </p:cNvSpPr>
          <p:nvPr/>
        </p:nvSpPr>
        <p:spPr>
          <a:xfrm>
            <a:off x="562706" y="1957589"/>
            <a:ext cx="2944903" cy="2099255"/>
          </a:xfrm>
          <a:prstGeom prst="rect">
            <a:avLst/>
          </a:prstGeom>
          <a:ln>
            <a:solidFill>
              <a:schemeClr val="accent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Clinical examination in men</a:t>
            </a:r>
            <a:endParaRPr lang="en-US" dirty="0"/>
          </a:p>
        </p:txBody>
      </p:sp>
    </p:spTree>
    <p:extLst>
      <p:ext uri="{BB962C8B-B14F-4D97-AF65-F5344CB8AC3E}">
        <p14:creationId xmlns:p14="http://schemas.microsoft.com/office/powerpoint/2010/main" val="2528691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791" y="450761"/>
            <a:ext cx="11075831" cy="6246253"/>
          </a:xfrm>
        </p:spPr>
        <p:txBody>
          <a:bodyPr>
            <a:normAutofit fontScale="92500" lnSpcReduction="10000"/>
          </a:bodyPr>
          <a:lstStyle/>
          <a:p>
            <a:r>
              <a:rPr lang="en-US" dirty="0" smtClean="0"/>
              <a:t>The incubation period is usually between 14 and 28 days with a range of 9-90 days. </a:t>
            </a:r>
          </a:p>
          <a:p>
            <a:r>
              <a:rPr lang="en-US" dirty="0" smtClean="0"/>
              <a:t>The primary lesion or chancre develops at the site of infection, usually in the genital area. </a:t>
            </a:r>
          </a:p>
          <a:p>
            <a:r>
              <a:rPr lang="en-US" dirty="0" smtClean="0"/>
              <a:t>A dull red macule develops, becomes </a:t>
            </a:r>
            <a:r>
              <a:rPr lang="en-US" dirty="0" err="1" smtClean="0"/>
              <a:t>papular</a:t>
            </a:r>
            <a:r>
              <a:rPr lang="en-US" dirty="0" smtClean="0"/>
              <a:t> and then erodes to form an indurated ulcer (chancre). </a:t>
            </a:r>
          </a:p>
          <a:p>
            <a:r>
              <a:rPr lang="en-US" dirty="0" smtClean="0"/>
              <a:t>The draining inguinal lymph nodes may become moderately enlarged, mobile, discrete and rubbery. </a:t>
            </a:r>
          </a:p>
          <a:p>
            <a:r>
              <a:rPr lang="en-US" dirty="0" smtClean="0"/>
              <a:t>The chancre and the lymph nodes are both painless and non-tender, unless there is concurrent or secondary infection. </a:t>
            </a:r>
          </a:p>
          <a:p>
            <a:r>
              <a:rPr lang="en-US" dirty="0" smtClean="0"/>
              <a:t>Without treatment, the chancre will resolve within 2-6 weeks to leave a thin atrophic scar.  </a:t>
            </a:r>
          </a:p>
          <a:p>
            <a:r>
              <a:rPr lang="en-US" dirty="0" smtClean="0"/>
              <a:t>Chancres may develop on the vaginal wall and on the cervix. </a:t>
            </a:r>
          </a:p>
          <a:p>
            <a:r>
              <a:rPr lang="en-US" dirty="0" err="1" smtClean="0"/>
              <a:t>Extragenital</a:t>
            </a:r>
            <a:r>
              <a:rPr lang="en-US" dirty="0" smtClean="0"/>
              <a:t> chancres are found in about 10% of patients, affecting sites such as the finger, lip, tongue, tonsil, nipple, anus or rectum. </a:t>
            </a:r>
          </a:p>
          <a:p>
            <a:r>
              <a:rPr lang="en-US" dirty="0" smtClean="0"/>
              <a:t>Anal chancres often resemble fissures and may be painful. </a:t>
            </a:r>
            <a:endParaRPr lang="en-US" dirty="0"/>
          </a:p>
        </p:txBody>
      </p:sp>
      <p:sp>
        <p:nvSpPr>
          <p:cNvPr id="4" name="Rectangle 3"/>
          <p:cNvSpPr/>
          <p:nvPr/>
        </p:nvSpPr>
        <p:spPr>
          <a:xfrm>
            <a:off x="585185" y="17034"/>
            <a:ext cx="2651431" cy="523220"/>
          </a:xfrm>
          <a:prstGeom prst="rect">
            <a:avLst/>
          </a:prstGeom>
        </p:spPr>
        <p:txBody>
          <a:bodyPr wrap="none">
            <a:spAutoFit/>
          </a:bodyPr>
          <a:lstStyle/>
          <a:p>
            <a:r>
              <a:rPr lang="en-US" sz="2800" b="1" dirty="0" smtClean="0"/>
              <a:t>Primary Syphilis </a:t>
            </a:r>
            <a:endParaRPr lang="en-US" sz="2800" b="1" dirty="0"/>
          </a:p>
        </p:txBody>
      </p:sp>
    </p:spTree>
    <p:extLst>
      <p:ext uri="{BB962C8B-B14F-4D97-AF65-F5344CB8AC3E}">
        <p14:creationId xmlns:p14="http://schemas.microsoft.com/office/powerpoint/2010/main" val="3576070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p:txBody>
          <a:bodyPr/>
          <a:lstStyle/>
          <a:p>
            <a:pPr eaLnBrk="1" hangingPunct="1"/>
            <a:r>
              <a:rPr lang="en-US" altLang="en-US" smtClean="0"/>
              <a:t>SYPHILIS</a:t>
            </a:r>
          </a:p>
        </p:txBody>
      </p:sp>
      <p:graphicFrame>
        <p:nvGraphicFramePr>
          <p:cNvPr id="1026" name="Object 2"/>
          <p:cNvGraphicFramePr>
            <a:graphicFrameLocks noGrp="1" noChangeAspect="1"/>
          </p:cNvGraphicFramePr>
          <p:nvPr>
            <p:ph type="body" sz="half" idx="4294967295"/>
          </p:nvPr>
        </p:nvGraphicFramePr>
        <p:xfrm>
          <a:off x="1970466" y="1511153"/>
          <a:ext cx="5048519" cy="4557860"/>
        </p:xfrm>
        <a:graphic>
          <a:graphicData uri="http://schemas.openxmlformats.org/presentationml/2006/ole">
            <mc:AlternateContent xmlns:mc="http://schemas.openxmlformats.org/markup-compatibility/2006">
              <mc:Choice xmlns:v="urn:schemas-microsoft-com:vml" Requires="v">
                <p:oleObj spid="_x0000_s1034" name="Image" r:id="rId3" imgW="3866667" imgH="3866667" progId="">
                  <p:embed/>
                </p:oleObj>
              </mc:Choice>
              <mc:Fallback>
                <p:oleObj name="Image" r:id="rId3" imgW="3866667" imgH="386666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466" y="1511153"/>
                        <a:ext cx="5048519" cy="4557860"/>
                      </a:xfrm>
                      <a:prstGeom prst="rect">
                        <a:avLst/>
                      </a:prstGeom>
                      <a:noFill/>
                      <a:ln>
                        <a:noFill/>
                      </a:ln>
                    </p:spPr>
                  </p:pic>
                </p:oleObj>
              </mc:Fallback>
            </mc:AlternateContent>
          </a:graphicData>
        </a:graphic>
      </p:graphicFrame>
      <p:sp>
        <p:nvSpPr>
          <p:cNvPr id="1028" name="Rectangle 4"/>
          <p:cNvSpPr>
            <a:spLocks noGrp="1" noChangeArrowheads="1"/>
          </p:cNvSpPr>
          <p:nvPr>
            <p:ph type="body" sz="half" idx="4294967295"/>
          </p:nvPr>
        </p:nvSpPr>
        <p:spPr>
          <a:xfrm>
            <a:off x="7750175" y="1690688"/>
            <a:ext cx="3603625" cy="3741738"/>
          </a:xfrm>
          <a:ln>
            <a:solidFill>
              <a:schemeClr val="accent1"/>
            </a:solidFill>
          </a:ln>
        </p:spPr>
        <p:txBody>
          <a:bodyPr/>
          <a:lstStyle/>
          <a:p>
            <a:pPr eaLnBrk="1" hangingPunct="1"/>
            <a:r>
              <a:rPr lang="en-US" altLang="en-US" dirty="0"/>
              <a:t>Penile chancre in primary syphilis</a:t>
            </a:r>
          </a:p>
          <a:p>
            <a:pPr eaLnBrk="1" hangingPunct="1"/>
            <a:r>
              <a:rPr lang="en-US" altLang="en-US" dirty="0"/>
              <a:t>Rolled indurated edges with clean ulcer base</a:t>
            </a:r>
          </a:p>
        </p:txBody>
      </p:sp>
      <p:sp>
        <p:nvSpPr>
          <p:cNvPr id="1029" name="Line 5"/>
          <p:cNvSpPr>
            <a:spLocks noChangeShapeType="1"/>
          </p:cNvSpPr>
          <p:nvPr/>
        </p:nvSpPr>
        <p:spPr bwMode="auto">
          <a:xfrm flipH="1">
            <a:off x="4724399" y="2498501"/>
            <a:ext cx="3025775" cy="11590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Slide Number Placeholder 6"/>
          <p:cNvSpPr txBox="1">
            <a:spLocks noGrp="1"/>
          </p:cNvSpPr>
          <p:nvPr/>
        </p:nvSpPr>
        <p:spPr bwMode="auto">
          <a:xfrm>
            <a:off x="8077200" y="6356351"/>
            <a:ext cx="2133600" cy="365125"/>
          </a:xfrm>
          <a:prstGeom prst="rect">
            <a:avLst/>
          </a:prstGeom>
          <a:noFill/>
          <a:ln>
            <a:miter lim="800000"/>
            <a:headEnd/>
            <a:tailEnd/>
          </a:ln>
        </p:spPr>
        <p:txBody>
          <a:bodyPr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r" eaLnBrk="1" hangingPunct="1"/>
            <a:fld id="{025D7AA2-1DC0-4AA6-AEEE-01417D3F4428}" type="slidenum">
              <a:rPr lang="en-US" altLang="en-US" sz="1200">
                <a:solidFill>
                  <a:srgbClr val="FFDA89"/>
                </a:solidFill>
              </a:rPr>
              <a:pPr algn="r" eaLnBrk="1" hangingPunct="1"/>
              <a:t>61</a:t>
            </a:fld>
            <a:endParaRPr lang="en-US" altLang="en-US" sz="1200">
              <a:solidFill>
                <a:srgbClr val="FFDA89"/>
              </a:solidFill>
            </a:endParaRPr>
          </a:p>
        </p:txBody>
      </p:sp>
    </p:spTree>
    <p:extLst>
      <p:ext uri="{BB962C8B-B14F-4D97-AF65-F5344CB8AC3E}">
        <p14:creationId xmlns:p14="http://schemas.microsoft.com/office/powerpoint/2010/main" val="20356905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8875" y="331835"/>
            <a:ext cx="7334250" cy="4829175"/>
          </a:xfrm>
          <a:prstGeom prst="rect">
            <a:avLst/>
          </a:prstGeom>
        </p:spPr>
      </p:pic>
      <p:sp>
        <p:nvSpPr>
          <p:cNvPr id="5" name="Rectangle 4"/>
          <p:cNvSpPr/>
          <p:nvPr/>
        </p:nvSpPr>
        <p:spPr>
          <a:xfrm>
            <a:off x="2043447" y="5568871"/>
            <a:ext cx="8298287" cy="646331"/>
          </a:xfrm>
          <a:prstGeom prst="rect">
            <a:avLst/>
          </a:prstGeom>
        </p:spPr>
        <p:txBody>
          <a:bodyPr wrap="square">
            <a:spAutoFit/>
          </a:bodyPr>
          <a:lstStyle/>
          <a:p>
            <a:r>
              <a:rPr lang="en-US" b="1" dirty="0" smtClean="0"/>
              <a:t>Primary syphilis.</a:t>
            </a:r>
            <a:r>
              <a:rPr lang="en-US" dirty="0" smtClean="0"/>
              <a:t> A painless ulcer (chancre) is shown in the coronal sulcus of the penis. This is usually associated with inguinal lymphadenopathy.</a:t>
            </a:r>
            <a:endParaRPr lang="en-US" dirty="0"/>
          </a:p>
        </p:txBody>
      </p:sp>
    </p:spTree>
    <p:extLst>
      <p:ext uri="{BB962C8B-B14F-4D97-AF65-F5344CB8AC3E}">
        <p14:creationId xmlns:p14="http://schemas.microsoft.com/office/powerpoint/2010/main" val="2519834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580" y="824252"/>
            <a:ext cx="10671220" cy="5777718"/>
          </a:xfrm>
        </p:spPr>
        <p:txBody>
          <a:bodyPr>
            <a:normAutofit fontScale="70000" lnSpcReduction="20000"/>
          </a:bodyPr>
          <a:lstStyle/>
          <a:p>
            <a:r>
              <a:rPr lang="en-US" dirty="0" smtClean="0"/>
              <a:t>This occurs 6-8 weeks after the development of the chancre when </a:t>
            </a:r>
            <a:r>
              <a:rPr lang="en-US" dirty="0" err="1" smtClean="0"/>
              <a:t>treponemes</a:t>
            </a:r>
            <a:r>
              <a:rPr lang="en-US" dirty="0" smtClean="0"/>
              <a:t> disseminate to produce a multisystem disease. </a:t>
            </a:r>
          </a:p>
          <a:p>
            <a:r>
              <a:rPr lang="en-US" dirty="0" smtClean="0"/>
              <a:t>Constitutional features such as mild fever, malaise and headache are common. </a:t>
            </a:r>
          </a:p>
          <a:p>
            <a:r>
              <a:rPr lang="en-US" dirty="0" smtClean="0"/>
              <a:t>Over 75% of patients present with a rash on the trunk and limbs that may later involve the palms and soles; this is initially macular but evolves to maculopapular or </a:t>
            </a:r>
            <a:r>
              <a:rPr lang="en-US" dirty="0" err="1" smtClean="0"/>
              <a:t>papular</a:t>
            </a:r>
            <a:r>
              <a:rPr lang="en-US" dirty="0" smtClean="0"/>
              <a:t> forms, which are </a:t>
            </a:r>
            <a:r>
              <a:rPr lang="en-US" dirty="0" err="1" smtClean="0"/>
              <a:t>generalised</a:t>
            </a:r>
            <a:r>
              <a:rPr lang="en-US" dirty="0" smtClean="0"/>
              <a:t>, symmetrical and non-irritable. Scales may form on the papules later. Without treatment, the rash may last for up to 12 weeks. </a:t>
            </a:r>
          </a:p>
          <a:p>
            <a:r>
              <a:rPr lang="en-US" dirty="0" err="1" smtClean="0"/>
              <a:t>Condylomata</a:t>
            </a:r>
            <a:r>
              <a:rPr lang="en-US" dirty="0" smtClean="0"/>
              <a:t> </a:t>
            </a:r>
            <a:r>
              <a:rPr lang="en-US" dirty="0" err="1" smtClean="0"/>
              <a:t>lata</a:t>
            </a:r>
            <a:r>
              <a:rPr lang="en-US" dirty="0" smtClean="0"/>
              <a:t> (papules coalescing to plaques) may develop in warm, moist sites such as the vulva or perianal area. </a:t>
            </a:r>
          </a:p>
          <a:p>
            <a:r>
              <a:rPr lang="en-US" dirty="0" err="1" smtClean="0"/>
              <a:t>Generalised</a:t>
            </a:r>
            <a:r>
              <a:rPr lang="en-US" dirty="0" smtClean="0"/>
              <a:t> non-tender lymphadenopathy is present in over 50% of patients. </a:t>
            </a:r>
          </a:p>
          <a:p>
            <a:r>
              <a:rPr lang="en-US" dirty="0" smtClean="0"/>
              <a:t>Mucosal lesions, known as mucous patches, may affect the genitalia, mouth, pharynx or larynx and are essentially modified papules, which become eroded. Rarely, confluence produces characteristic 'snail track ulcers' in the mouth.  </a:t>
            </a:r>
          </a:p>
          <a:p>
            <a:r>
              <a:rPr lang="en-US" dirty="0" smtClean="0"/>
              <a:t>Other features such as meningitis, cranial nerve palsies, anterior or posterior uveitis, hepatitis, gastritis, glomerulonephritis or </a:t>
            </a:r>
            <a:r>
              <a:rPr lang="en-US" dirty="0" err="1" smtClean="0"/>
              <a:t>periostitis</a:t>
            </a:r>
            <a:r>
              <a:rPr lang="en-US" dirty="0" smtClean="0"/>
              <a:t> are sometimes seen.  </a:t>
            </a:r>
          </a:p>
          <a:p>
            <a:r>
              <a:rPr lang="en-US" dirty="0" smtClean="0"/>
              <a:t>The differential diagnosis of secondary syphilis can be extensive, but in the context of a suspected STI, primary HIV infection is the most important alternative condition to consider.  </a:t>
            </a:r>
          </a:p>
          <a:p>
            <a:r>
              <a:rPr lang="en-US" dirty="0" smtClean="0"/>
              <a:t>The clinical manifestations of secondary syphilis will resolve without treatment but relapse may occur, usually within the first year of infection. </a:t>
            </a:r>
          </a:p>
          <a:p>
            <a:r>
              <a:rPr lang="en-US" dirty="0" smtClean="0"/>
              <a:t>Thereafter, the disease enters the phase of latency. </a:t>
            </a:r>
            <a:endParaRPr lang="en-US" dirty="0"/>
          </a:p>
        </p:txBody>
      </p:sp>
      <p:sp>
        <p:nvSpPr>
          <p:cNvPr id="4" name="Rectangle 3"/>
          <p:cNvSpPr/>
          <p:nvPr/>
        </p:nvSpPr>
        <p:spPr>
          <a:xfrm>
            <a:off x="542247" y="94308"/>
            <a:ext cx="3759297" cy="461665"/>
          </a:xfrm>
          <a:prstGeom prst="rect">
            <a:avLst/>
          </a:prstGeom>
        </p:spPr>
        <p:txBody>
          <a:bodyPr wrap="square">
            <a:spAutoFit/>
          </a:bodyPr>
          <a:lstStyle/>
          <a:p>
            <a:r>
              <a:rPr lang="en-US" sz="2400" b="1" dirty="0" smtClean="0"/>
              <a:t>Secondary syphilis </a:t>
            </a:r>
            <a:endParaRPr lang="en-US" sz="2400" dirty="0"/>
          </a:p>
        </p:txBody>
      </p:sp>
    </p:spTree>
    <p:extLst>
      <p:ext uri="{BB962C8B-B14F-4D97-AF65-F5344CB8AC3E}">
        <p14:creationId xmlns:p14="http://schemas.microsoft.com/office/powerpoint/2010/main" val="2357139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idx="4294967295"/>
          </p:nvPr>
        </p:nvSpPr>
        <p:spPr>
          <a:xfrm>
            <a:off x="838200" y="365126"/>
            <a:ext cx="4999892" cy="944564"/>
          </a:xfrm>
        </p:spPr>
        <p:txBody>
          <a:bodyPr/>
          <a:lstStyle/>
          <a:p>
            <a:pPr eaLnBrk="1" hangingPunct="1"/>
            <a:r>
              <a:rPr lang="en-US" altLang="en-US" dirty="0" smtClean="0"/>
              <a:t>Secondary syphilis</a:t>
            </a:r>
          </a:p>
        </p:txBody>
      </p:sp>
      <p:graphicFrame>
        <p:nvGraphicFramePr>
          <p:cNvPr id="2050" name="Object 2"/>
          <p:cNvGraphicFramePr>
            <a:graphicFrameLocks noGrp="1" noChangeAspect="1"/>
          </p:cNvGraphicFramePr>
          <p:nvPr>
            <p:ph type="body" sz="half" idx="4294967295"/>
          </p:nvPr>
        </p:nvGraphicFramePr>
        <p:xfrm>
          <a:off x="1308295" y="1466949"/>
          <a:ext cx="5604188" cy="4236940"/>
        </p:xfrm>
        <a:graphic>
          <a:graphicData uri="http://schemas.openxmlformats.org/presentationml/2006/ole">
            <mc:AlternateContent xmlns:mc="http://schemas.openxmlformats.org/markup-compatibility/2006">
              <mc:Choice xmlns:v="urn:schemas-microsoft-com:vml" Requires="v">
                <p:oleObj spid="_x0000_s2058" name="Image" r:id="rId3" imgW="3095238" imgH="3095238" progId="">
                  <p:embed/>
                </p:oleObj>
              </mc:Choice>
              <mc:Fallback>
                <p:oleObj name="Image" r:id="rId3" imgW="3095238" imgH="30952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295" y="1466949"/>
                        <a:ext cx="5604188" cy="4236940"/>
                      </a:xfrm>
                      <a:prstGeom prst="rect">
                        <a:avLst/>
                      </a:prstGeom>
                      <a:noFill/>
                      <a:ln>
                        <a:noFill/>
                      </a:ln>
                    </p:spPr>
                  </p:pic>
                </p:oleObj>
              </mc:Fallback>
            </mc:AlternateContent>
          </a:graphicData>
        </a:graphic>
      </p:graphicFrame>
      <p:sp>
        <p:nvSpPr>
          <p:cNvPr id="2052" name="Rectangle 4"/>
          <p:cNvSpPr>
            <a:spLocks noGrp="1" noChangeArrowheads="1"/>
          </p:cNvSpPr>
          <p:nvPr>
            <p:ph type="body" sz="half" idx="4294967295"/>
          </p:nvPr>
        </p:nvSpPr>
        <p:spPr>
          <a:xfrm>
            <a:off x="7750175" y="1962151"/>
            <a:ext cx="3603625" cy="3741738"/>
          </a:xfrm>
          <a:solidFill>
            <a:schemeClr val="bg1"/>
          </a:solidFill>
          <a:ln>
            <a:solidFill>
              <a:schemeClr val="tx1"/>
            </a:solidFill>
          </a:ln>
        </p:spPr>
        <p:txBody>
          <a:bodyPr/>
          <a:lstStyle/>
          <a:p>
            <a:pPr eaLnBrk="1" hangingPunct="1"/>
            <a:r>
              <a:rPr lang="en-US" altLang="en-US" dirty="0" err="1"/>
              <a:t>Peri</a:t>
            </a:r>
            <a:r>
              <a:rPr lang="en-US" altLang="en-US" dirty="0"/>
              <a:t>-vulvar condylomata </a:t>
            </a:r>
            <a:r>
              <a:rPr lang="en-US" altLang="en-US" dirty="0" err="1"/>
              <a:t>lata</a:t>
            </a:r>
            <a:endParaRPr lang="en-US" altLang="en-US" dirty="0"/>
          </a:p>
          <a:p>
            <a:pPr eaLnBrk="1" hangingPunct="1"/>
            <a:r>
              <a:rPr lang="en-US" altLang="en-US" dirty="0"/>
              <a:t>  Perianal condylomata </a:t>
            </a:r>
            <a:r>
              <a:rPr lang="en-US" altLang="en-US" dirty="0" err="1"/>
              <a:t>lata</a:t>
            </a:r>
            <a:r>
              <a:rPr lang="en-US" altLang="en-US" dirty="0"/>
              <a:t> </a:t>
            </a:r>
          </a:p>
        </p:txBody>
      </p:sp>
      <p:sp>
        <p:nvSpPr>
          <p:cNvPr id="2053" name="Line 5"/>
          <p:cNvSpPr>
            <a:spLocks noChangeShapeType="1"/>
          </p:cNvSpPr>
          <p:nvPr/>
        </p:nvSpPr>
        <p:spPr bwMode="auto">
          <a:xfrm flipH="1">
            <a:off x="5029200" y="2180492"/>
            <a:ext cx="2720974" cy="10961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4" name="Line 6"/>
          <p:cNvSpPr>
            <a:spLocks noChangeShapeType="1"/>
          </p:cNvSpPr>
          <p:nvPr/>
        </p:nvSpPr>
        <p:spPr bwMode="auto">
          <a:xfrm flipH="1">
            <a:off x="4800599" y="3108960"/>
            <a:ext cx="2949575" cy="13868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Slide Number Placeholder 7"/>
          <p:cNvSpPr txBox="1">
            <a:spLocks noGrp="1"/>
          </p:cNvSpPr>
          <p:nvPr/>
        </p:nvSpPr>
        <p:spPr bwMode="auto">
          <a:xfrm>
            <a:off x="8077200" y="6356351"/>
            <a:ext cx="2133600" cy="365125"/>
          </a:xfrm>
          <a:prstGeom prst="rect">
            <a:avLst/>
          </a:prstGeom>
          <a:noFill/>
          <a:ln>
            <a:miter lim="800000"/>
            <a:headEnd/>
            <a:tailEnd/>
          </a:ln>
        </p:spPr>
        <p:txBody>
          <a:bodyPr anchor="ct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algn="r" eaLnBrk="1" hangingPunct="1"/>
            <a:fld id="{5660ACD5-D81C-4404-820B-53CE3D69BE79}" type="slidenum">
              <a:rPr lang="en-US" altLang="en-US" sz="1200">
                <a:solidFill>
                  <a:srgbClr val="FFDA89"/>
                </a:solidFill>
              </a:rPr>
              <a:pPr algn="r" eaLnBrk="1" hangingPunct="1"/>
              <a:t>64</a:t>
            </a:fld>
            <a:endParaRPr lang="en-US" altLang="en-US" sz="1200">
              <a:solidFill>
                <a:srgbClr val="FFDA89"/>
              </a:solidFill>
            </a:endParaRPr>
          </a:p>
        </p:txBody>
      </p:sp>
    </p:spTree>
    <p:extLst>
      <p:ext uri="{BB962C8B-B14F-4D97-AF65-F5344CB8AC3E}">
        <p14:creationId xmlns:p14="http://schemas.microsoft.com/office/powerpoint/2010/main" val="162389672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79826" y="2848041"/>
            <a:ext cx="4564840" cy="3436849"/>
          </a:xfrm>
          <a:prstGeom prst="rect">
            <a:avLst/>
          </a:prstGeom>
        </p:spPr>
      </p:pic>
      <p:pic>
        <p:nvPicPr>
          <p:cNvPr id="5" name="Picture 4"/>
          <p:cNvPicPr>
            <a:picLocks noChangeAspect="1"/>
          </p:cNvPicPr>
          <p:nvPr/>
        </p:nvPicPr>
        <p:blipFill>
          <a:blip r:embed="rId3"/>
          <a:stretch>
            <a:fillRect/>
          </a:stretch>
        </p:blipFill>
        <p:spPr>
          <a:xfrm>
            <a:off x="1743007" y="1739687"/>
            <a:ext cx="4352925" cy="2981325"/>
          </a:xfrm>
          <a:prstGeom prst="rect">
            <a:avLst/>
          </a:prstGeom>
        </p:spPr>
      </p:pic>
    </p:spTree>
    <p:extLst>
      <p:ext uri="{BB962C8B-B14F-4D97-AF65-F5344CB8AC3E}">
        <p14:creationId xmlns:p14="http://schemas.microsoft.com/office/powerpoint/2010/main" val="3050999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07" y="309093"/>
            <a:ext cx="11075831" cy="6310648"/>
          </a:xfrm>
        </p:spPr>
        <p:txBody>
          <a:bodyPr/>
          <a:lstStyle/>
          <a:p>
            <a:pPr marL="0" indent="0">
              <a:buNone/>
            </a:pPr>
            <a:r>
              <a:rPr lang="en-US" b="1" dirty="0" smtClean="0"/>
              <a:t>Latent syphilis  </a:t>
            </a:r>
          </a:p>
          <a:p>
            <a:r>
              <a:rPr lang="en-US" dirty="0" smtClean="0"/>
              <a:t>This phase is </a:t>
            </a:r>
            <a:r>
              <a:rPr lang="en-US" dirty="0" err="1" smtClean="0"/>
              <a:t>characterised</a:t>
            </a:r>
            <a:r>
              <a:rPr lang="en-US" dirty="0" smtClean="0"/>
              <a:t> by the presence of positive syphilis serology or the diagnostic cerebrospinal fluid (CSF) abnormalities of </a:t>
            </a:r>
            <a:r>
              <a:rPr lang="en-US" dirty="0" err="1" smtClean="0"/>
              <a:t>neurosyphilis</a:t>
            </a:r>
            <a:r>
              <a:rPr lang="en-US" dirty="0" smtClean="0"/>
              <a:t> in an untreated patient with no evidence of clinical disease. </a:t>
            </a:r>
          </a:p>
          <a:p>
            <a:r>
              <a:rPr lang="en-US" dirty="0" smtClean="0"/>
              <a:t>It is divided into early latency (within 2 years of infection), when syphilis may be transmitted sexually, and late latency, when the patient is no longer sexually infectious. </a:t>
            </a:r>
          </a:p>
          <a:p>
            <a:r>
              <a:rPr lang="en-US" dirty="0" smtClean="0"/>
              <a:t>Transmission of syphilis from a pregnant woman to her fetus, and rarely by blood transfusion, is possible for several years following infection. </a:t>
            </a:r>
            <a:endParaRPr lang="en-US" dirty="0"/>
          </a:p>
        </p:txBody>
      </p:sp>
    </p:spTree>
    <p:extLst>
      <p:ext uri="{BB962C8B-B14F-4D97-AF65-F5344CB8AC3E}">
        <p14:creationId xmlns:p14="http://schemas.microsoft.com/office/powerpoint/2010/main" val="1842809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7202" y="2341537"/>
            <a:ext cx="5163751" cy="1325563"/>
          </a:xfrm>
        </p:spPr>
        <p:txBody>
          <a:bodyPr/>
          <a:lstStyle/>
          <a:p>
            <a:r>
              <a:rPr lang="en-US" b="1" dirty="0" smtClean="0"/>
              <a:t>Late latent Syphilis </a:t>
            </a:r>
            <a:endParaRPr lang="en-US" b="1" dirty="0"/>
          </a:p>
        </p:txBody>
      </p:sp>
    </p:spTree>
    <p:extLst>
      <p:ext uri="{BB962C8B-B14F-4D97-AF65-F5344CB8AC3E}">
        <p14:creationId xmlns:p14="http://schemas.microsoft.com/office/powerpoint/2010/main" val="1127966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4" y="695459"/>
            <a:ext cx="10825766" cy="5481504"/>
          </a:xfrm>
        </p:spPr>
        <p:txBody>
          <a:bodyPr/>
          <a:lstStyle/>
          <a:p>
            <a:pPr marL="0" indent="0">
              <a:buNone/>
            </a:pPr>
            <a:r>
              <a:rPr lang="en-US" b="1" dirty="0" smtClean="0"/>
              <a:t>Late latent syphilis  </a:t>
            </a:r>
          </a:p>
          <a:p>
            <a:r>
              <a:rPr lang="en-US" dirty="0" smtClean="0"/>
              <a:t>This may persist for many years or for life. </a:t>
            </a:r>
          </a:p>
          <a:p>
            <a:r>
              <a:rPr lang="en-US" dirty="0" smtClean="0"/>
              <a:t>Without treatment over 60% of patients might be expected to suffer little or no ill health. </a:t>
            </a:r>
          </a:p>
          <a:p>
            <a:r>
              <a:rPr lang="en-US" dirty="0" smtClean="0"/>
              <a:t>Coincidental prescription of antibiotics for other illnesses such as respiratory tract or skin infections may treat latent syphilis serendipitously. </a:t>
            </a:r>
            <a:endParaRPr lang="en-US" dirty="0"/>
          </a:p>
        </p:txBody>
      </p:sp>
    </p:spTree>
    <p:extLst>
      <p:ext uri="{BB962C8B-B14F-4D97-AF65-F5344CB8AC3E}">
        <p14:creationId xmlns:p14="http://schemas.microsoft.com/office/powerpoint/2010/main" val="524316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1217" y="386366"/>
            <a:ext cx="10632583" cy="6323527"/>
          </a:xfrm>
        </p:spPr>
        <p:txBody>
          <a:bodyPr>
            <a:normAutofit fontScale="85000" lnSpcReduction="20000"/>
          </a:bodyPr>
          <a:lstStyle/>
          <a:p>
            <a:pPr marL="0" indent="0">
              <a:buNone/>
            </a:pPr>
            <a:r>
              <a:rPr lang="en-US" b="1" dirty="0" smtClean="0"/>
              <a:t>Benign tertiary syphilis  </a:t>
            </a:r>
          </a:p>
          <a:p>
            <a:r>
              <a:rPr lang="en-US" dirty="0" smtClean="0"/>
              <a:t>This may develop between 3 and 10 years after infection</a:t>
            </a:r>
          </a:p>
          <a:p>
            <a:r>
              <a:rPr lang="en-US" dirty="0" smtClean="0"/>
              <a:t>Skin, mucous membranes, bone, muscle or viscera can be involved. </a:t>
            </a:r>
          </a:p>
          <a:p>
            <a:r>
              <a:rPr lang="en-US" dirty="0" smtClean="0"/>
              <a:t>The characteristic feature is a chronic granulomatous lesion called a </a:t>
            </a:r>
            <a:r>
              <a:rPr lang="en-US" dirty="0" err="1" smtClean="0"/>
              <a:t>gumma</a:t>
            </a:r>
            <a:r>
              <a:rPr lang="en-US" dirty="0" smtClean="0"/>
              <a:t>, which may be single or multiple. </a:t>
            </a:r>
          </a:p>
          <a:p>
            <a:r>
              <a:rPr lang="en-US" dirty="0" smtClean="0"/>
              <a:t>Healing with scar formation may impair the function of the structure affected. </a:t>
            </a:r>
          </a:p>
          <a:p>
            <a:r>
              <a:rPr lang="en-US" dirty="0" smtClean="0"/>
              <a:t>Skin lesions may take the form of nodules or ulcers whilst subcutaneous lesions may ulcerate with a gummy discharge. </a:t>
            </a:r>
          </a:p>
          <a:p>
            <a:r>
              <a:rPr lang="en-US" dirty="0" smtClean="0"/>
              <a:t>Healing occurs slowly with the formation of characteristic tissue paper scars. </a:t>
            </a:r>
          </a:p>
          <a:p>
            <a:r>
              <a:rPr lang="en-US" dirty="0" smtClean="0"/>
              <a:t>Mucosal lesions may occur in the mouth, pharynx, larynx or nasal septum, appearing as punched-out ulcers. </a:t>
            </a:r>
          </a:p>
          <a:p>
            <a:r>
              <a:rPr lang="en-US" dirty="0" smtClean="0"/>
              <a:t>Of particular importance is </a:t>
            </a:r>
            <a:r>
              <a:rPr lang="en-US" dirty="0" err="1" smtClean="0"/>
              <a:t>gummatous</a:t>
            </a:r>
            <a:r>
              <a:rPr lang="en-US" dirty="0" smtClean="0"/>
              <a:t> involvement of the tongue, healing of which may lead to leucoplakia with the attendant risk of malignant change. </a:t>
            </a:r>
          </a:p>
          <a:p>
            <a:r>
              <a:rPr lang="en-US" dirty="0" err="1" smtClean="0"/>
              <a:t>Gummas</a:t>
            </a:r>
            <a:r>
              <a:rPr lang="en-US" dirty="0" smtClean="0"/>
              <a:t> of the tibia, skull, clavicle and sternum have been described, as has involvement of the brain, spinal cord, liver, testis and, rarely, other organs. </a:t>
            </a:r>
          </a:p>
          <a:p>
            <a:r>
              <a:rPr lang="en-US" dirty="0" smtClean="0"/>
              <a:t>Resolution of active disease should follow treatment, though some tissue damage may be permanent. </a:t>
            </a:r>
          </a:p>
          <a:p>
            <a:r>
              <a:rPr lang="en-US" dirty="0" smtClean="0"/>
              <a:t>Paroxysmal cold </a:t>
            </a:r>
            <a:r>
              <a:rPr lang="en-US" dirty="0" err="1" smtClean="0"/>
              <a:t>haemoglobinuria</a:t>
            </a:r>
            <a:r>
              <a:rPr lang="en-US" dirty="0"/>
              <a:t> </a:t>
            </a:r>
            <a:r>
              <a:rPr lang="en-US" dirty="0" smtClean="0"/>
              <a:t>may be seen. </a:t>
            </a:r>
            <a:endParaRPr lang="en-US" dirty="0"/>
          </a:p>
        </p:txBody>
      </p:sp>
    </p:spTree>
    <p:extLst>
      <p:ext uri="{BB962C8B-B14F-4D97-AF65-F5344CB8AC3E}">
        <p14:creationId xmlns:p14="http://schemas.microsoft.com/office/powerpoint/2010/main" val="2875120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Presenting problems in men</a:t>
            </a:r>
            <a:endParaRPr lang="en-US" dirty="0"/>
          </a:p>
        </p:txBody>
      </p:sp>
      <p:sp>
        <p:nvSpPr>
          <p:cNvPr id="3" name="Content Placeholder 2"/>
          <p:cNvSpPr>
            <a:spLocks noGrp="1"/>
          </p:cNvSpPr>
          <p:nvPr>
            <p:ph idx="1"/>
          </p:nvPr>
        </p:nvSpPr>
        <p:spPr/>
        <p:txBody>
          <a:bodyPr/>
          <a:lstStyle/>
          <a:p>
            <a:r>
              <a:rPr lang="en-US" dirty="0" smtClean="0"/>
              <a:t>Urethral Discharge</a:t>
            </a:r>
          </a:p>
          <a:p>
            <a:r>
              <a:rPr lang="en-US" dirty="0" smtClean="0"/>
              <a:t>Genital itch and/or rash</a:t>
            </a:r>
          </a:p>
          <a:p>
            <a:r>
              <a:rPr lang="en-US" dirty="0" smtClean="0"/>
              <a:t>Genital ulceration </a:t>
            </a:r>
          </a:p>
          <a:p>
            <a:r>
              <a:rPr lang="en-US" dirty="0" smtClean="0"/>
              <a:t>Genital lumps</a:t>
            </a:r>
          </a:p>
          <a:p>
            <a:r>
              <a:rPr lang="en-US" dirty="0" err="1" smtClean="0"/>
              <a:t>Proctitis</a:t>
            </a:r>
            <a:r>
              <a:rPr lang="en-US" dirty="0" smtClean="0"/>
              <a:t> in men who have sex with men </a:t>
            </a:r>
            <a:endParaRPr lang="en-US" dirty="0"/>
          </a:p>
        </p:txBody>
      </p:sp>
    </p:spTree>
    <p:extLst>
      <p:ext uri="{BB962C8B-B14F-4D97-AF65-F5344CB8AC3E}">
        <p14:creationId xmlns:p14="http://schemas.microsoft.com/office/powerpoint/2010/main" val="2374811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scan0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16285"/>
            <a:ext cx="7948246" cy="675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30775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07" y="463639"/>
            <a:ext cx="10748493" cy="5713324"/>
          </a:xfrm>
        </p:spPr>
        <p:txBody>
          <a:bodyPr>
            <a:normAutofit/>
          </a:bodyPr>
          <a:lstStyle/>
          <a:p>
            <a:pPr marL="0" indent="0">
              <a:buNone/>
            </a:pPr>
            <a:r>
              <a:rPr lang="en-US" b="1" dirty="0" smtClean="0"/>
              <a:t>Cardiovascular syphilis  </a:t>
            </a:r>
          </a:p>
          <a:p>
            <a:r>
              <a:rPr lang="en-US" dirty="0" smtClean="0"/>
              <a:t>This may present many years after initial infection. </a:t>
            </a:r>
          </a:p>
          <a:p>
            <a:r>
              <a:rPr lang="en-US" dirty="0" err="1" smtClean="0"/>
              <a:t>Aortitis</a:t>
            </a:r>
            <a:r>
              <a:rPr lang="en-US" dirty="0" smtClean="0"/>
              <a:t> which may involve the aortic valve and/or the coronary ostia is the key feature. </a:t>
            </a:r>
          </a:p>
          <a:p>
            <a:r>
              <a:rPr lang="en-US" dirty="0" smtClean="0"/>
              <a:t>Clinical features include aortic incompetence, angina and aortic aneurysm. </a:t>
            </a:r>
          </a:p>
          <a:p>
            <a:r>
              <a:rPr lang="en-US" dirty="0" smtClean="0"/>
              <a:t>The condition typically affects the ascending aorta and sometimes the aortic arch; aneurysm of the descending aorta is rare. </a:t>
            </a:r>
          </a:p>
          <a:p>
            <a:r>
              <a:rPr lang="en-US" dirty="0" smtClean="0"/>
              <a:t>Treatment with penicillin will not correct anatomical damage and surgical intervention may be required.  </a:t>
            </a:r>
          </a:p>
          <a:p>
            <a:pPr marL="0" indent="0">
              <a:buNone/>
            </a:pPr>
            <a:r>
              <a:rPr lang="en-US" dirty="0" smtClean="0"/>
              <a:t> </a:t>
            </a:r>
            <a:endParaRPr lang="en-US" dirty="0"/>
          </a:p>
        </p:txBody>
      </p:sp>
    </p:spTree>
    <p:extLst>
      <p:ext uri="{BB962C8B-B14F-4D97-AF65-F5344CB8AC3E}">
        <p14:creationId xmlns:p14="http://schemas.microsoft.com/office/powerpoint/2010/main" val="1659115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59" y="489397"/>
            <a:ext cx="10658341" cy="5687566"/>
          </a:xfrm>
        </p:spPr>
        <p:txBody>
          <a:bodyPr/>
          <a:lstStyle/>
          <a:p>
            <a:pPr marL="0" indent="0">
              <a:buNone/>
            </a:pPr>
            <a:r>
              <a:rPr lang="en-US" b="1" dirty="0" err="1" smtClean="0"/>
              <a:t>Neurosyphilis</a:t>
            </a:r>
            <a:r>
              <a:rPr lang="en-US" b="1" dirty="0" smtClean="0"/>
              <a:t>  </a:t>
            </a:r>
          </a:p>
          <a:p>
            <a:r>
              <a:rPr lang="en-US" dirty="0" smtClean="0"/>
              <a:t>This may also take years to develop. </a:t>
            </a:r>
          </a:p>
          <a:p>
            <a:r>
              <a:rPr lang="en-US" dirty="0" smtClean="0"/>
              <a:t>Asymptomatic infection is associated with CSF abnormalities in the absence of clinical signs. </a:t>
            </a:r>
          </a:p>
          <a:p>
            <a:r>
              <a:rPr lang="en-US" dirty="0" err="1" smtClean="0"/>
              <a:t>Meningovascular</a:t>
            </a:r>
            <a:r>
              <a:rPr lang="en-US" dirty="0" smtClean="0"/>
              <a:t> disease, </a:t>
            </a:r>
            <a:r>
              <a:rPr lang="en-US" dirty="0" err="1" smtClean="0"/>
              <a:t>tabes</a:t>
            </a:r>
            <a:r>
              <a:rPr lang="en-US" dirty="0" smtClean="0"/>
              <a:t> dorsalis and general paralysis of the insane (GPI) constitute the symptomatic forms . </a:t>
            </a:r>
          </a:p>
          <a:p>
            <a:r>
              <a:rPr lang="en-US" dirty="0" err="1" smtClean="0"/>
              <a:t>Neurosyphilis</a:t>
            </a:r>
            <a:r>
              <a:rPr lang="en-US" dirty="0" smtClean="0"/>
              <a:t> and cardiovascular syphilis may coexist and are sometimes referred to as </a:t>
            </a:r>
            <a:r>
              <a:rPr lang="en-US" b="1" dirty="0" smtClean="0"/>
              <a:t>quaternary syphilis</a:t>
            </a:r>
            <a:r>
              <a:rPr lang="en-US" dirty="0" smtClean="0"/>
              <a:t>. </a:t>
            </a:r>
          </a:p>
          <a:p>
            <a:endParaRPr lang="en-US" dirty="0"/>
          </a:p>
        </p:txBody>
      </p:sp>
    </p:spTree>
    <p:extLst>
      <p:ext uri="{BB962C8B-B14F-4D97-AF65-F5344CB8AC3E}">
        <p14:creationId xmlns:p14="http://schemas.microsoft.com/office/powerpoint/2010/main" val="767462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0495" y="2515897"/>
            <a:ext cx="3579254" cy="1325563"/>
          </a:xfrm>
        </p:spPr>
        <p:txBody>
          <a:bodyPr>
            <a:normAutofit/>
          </a:bodyPr>
          <a:lstStyle/>
          <a:p>
            <a:r>
              <a:rPr lang="en-US" sz="4800" b="1" dirty="0" smtClean="0"/>
              <a:t>Investigations</a:t>
            </a:r>
            <a:endParaRPr lang="en-US" sz="4800" b="1" dirty="0"/>
          </a:p>
        </p:txBody>
      </p:sp>
    </p:spTree>
    <p:extLst>
      <p:ext uri="{BB962C8B-B14F-4D97-AF65-F5344CB8AC3E}">
        <p14:creationId xmlns:p14="http://schemas.microsoft.com/office/powerpoint/2010/main" val="135854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068946" y="373487"/>
            <a:ext cx="10284854" cy="5803476"/>
          </a:xfrm>
        </p:spPr>
        <p:txBody>
          <a:bodyPr>
            <a:normAutofit/>
          </a:bodyPr>
          <a:lstStyle/>
          <a:p>
            <a:pPr marL="0" indent="0">
              <a:buNone/>
            </a:pPr>
            <a:endParaRPr lang="en-US" dirty="0" smtClean="0"/>
          </a:p>
          <a:p>
            <a:pPr marL="0" indent="0">
              <a:buNone/>
            </a:pPr>
            <a:r>
              <a:rPr lang="en-US" dirty="0" smtClean="0"/>
              <a:t>1. Non-</a:t>
            </a:r>
            <a:r>
              <a:rPr lang="en-US" dirty="0" err="1" smtClean="0"/>
              <a:t>treponemal</a:t>
            </a:r>
            <a:r>
              <a:rPr lang="en-US" dirty="0" smtClean="0"/>
              <a:t> (non-specific) tests </a:t>
            </a:r>
          </a:p>
          <a:p>
            <a:pPr lvl="1"/>
            <a:r>
              <a:rPr lang="en-US" dirty="0" smtClean="0"/>
              <a:t>Venereal Diseases Research Laboratory (VDRL) test</a:t>
            </a:r>
          </a:p>
          <a:p>
            <a:pPr lvl="1"/>
            <a:r>
              <a:rPr lang="en-US" dirty="0" smtClean="0"/>
              <a:t>Rapid plasma </a:t>
            </a:r>
            <a:r>
              <a:rPr lang="en-US" dirty="0" err="1" smtClean="0"/>
              <a:t>reagin</a:t>
            </a:r>
            <a:r>
              <a:rPr lang="en-US" dirty="0" smtClean="0"/>
              <a:t> (RPR) test </a:t>
            </a:r>
          </a:p>
          <a:p>
            <a:pPr marL="457200" lvl="1" indent="0">
              <a:buNone/>
            </a:pPr>
            <a:r>
              <a:rPr lang="en-US" dirty="0" smtClean="0"/>
              <a:t> </a:t>
            </a:r>
          </a:p>
          <a:p>
            <a:pPr marL="0" indent="0">
              <a:buNone/>
            </a:pPr>
            <a:r>
              <a:rPr lang="en-US" dirty="0" smtClean="0"/>
              <a:t>2. </a:t>
            </a:r>
            <a:r>
              <a:rPr lang="en-US" dirty="0" err="1" smtClean="0"/>
              <a:t>Treponemal</a:t>
            </a:r>
            <a:r>
              <a:rPr lang="en-US" dirty="0" smtClean="0"/>
              <a:t> (specific) antibody tests </a:t>
            </a:r>
          </a:p>
          <a:p>
            <a:pPr lvl="1"/>
            <a:r>
              <a:rPr lang="en-US" dirty="0" err="1" smtClean="0"/>
              <a:t>Treponemal</a:t>
            </a:r>
            <a:r>
              <a:rPr lang="en-US" dirty="0" smtClean="0"/>
              <a:t> antigen-based enzyme immunoassay (EIA) for IgG and IgM</a:t>
            </a:r>
          </a:p>
          <a:p>
            <a:pPr lvl="1"/>
            <a:r>
              <a:rPr lang="en-US" dirty="0" smtClean="0"/>
              <a:t>T. pallidum </a:t>
            </a:r>
            <a:r>
              <a:rPr lang="en-US" dirty="0" err="1" smtClean="0"/>
              <a:t>haemagglutination</a:t>
            </a:r>
            <a:r>
              <a:rPr lang="en-US" dirty="0" smtClean="0"/>
              <a:t> assay (TPHA)</a:t>
            </a:r>
          </a:p>
          <a:p>
            <a:pPr lvl="1"/>
            <a:r>
              <a:rPr lang="en-US" dirty="0" smtClean="0"/>
              <a:t>T. pallidum particle agglutination assay (TPPA)</a:t>
            </a:r>
          </a:p>
          <a:p>
            <a:pPr lvl="1"/>
            <a:r>
              <a:rPr lang="en-US" dirty="0" smtClean="0"/>
              <a:t>Fluorescent </a:t>
            </a:r>
            <a:r>
              <a:rPr lang="en-US" dirty="0" err="1" smtClean="0"/>
              <a:t>treponemal</a:t>
            </a:r>
            <a:r>
              <a:rPr lang="en-US" dirty="0" smtClean="0"/>
              <a:t> antibody-absorbed (FTA-ABS) test </a:t>
            </a:r>
          </a:p>
          <a:p>
            <a:pPr marL="0" indent="0">
              <a:buNone/>
            </a:pPr>
            <a:r>
              <a:rPr lang="en-US" dirty="0" smtClean="0"/>
              <a:t> </a:t>
            </a:r>
          </a:p>
          <a:p>
            <a:pPr marL="0" indent="0">
              <a:buNone/>
            </a:pPr>
            <a:endParaRPr lang="en-US" dirty="0"/>
          </a:p>
        </p:txBody>
      </p:sp>
    </p:spTree>
    <p:extLst>
      <p:ext uri="{BB962C8B-B14F-4D97-AF65-F5344CB8AC3E}">
        <p14:creationId xmlns:p14="http://schemas.microsoft.com/office/powerpoint/2010/main" val="4187093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450465" cy="433365"/>
          </a:xfrm>
        </p:spPr>
        <p:txBody>
          <a:bodyPr>
            <a:normAutofit fontScale="90000"/>
          </a:bodyPr>
          <a:lstStyle/>
          <a:p>
            <a:r>
              <a:rPr lang="en-US" b="1" dirty="0" smtClean="0"/>
              <a:t>Treatment</a:t>
            </a:r>
            <a:endParaRPr lang="en-US" b="1" dirty="0"/>
          </a:p>
        </p:txBody>
      </p:sp>
      <p:sp>
        <p:nvSpPr>
          <p:cNvPr id="7" name="Content Placeholder 6"/>
          <p:cNvSpPr>
            <a:spLocks noGrp="1"/>
          </p:cNvSpPr>
          <p:nvPr>
            <p:ph idx="1"/>
          </p:nvPr>
        </p:nvSpPr>
        <p:spPr>
          <a:xfrm>
            <a:off x="838200" y="978794"/>
            <a:ext cx="10515600" cy="5198169"/>
          </a:xfrm>
        </p:spPr>
        <p:txBody>
          <a:bodyPr>
            <a:normAutofit fontScale="85000" lnSpcReduction="20000"/>
          </a:bodyPr>
          <a:lstStyle/>
          <a:p>
            <a:r>
              <a:rPr lang="en-US" dirty="0"/>
              <a:t>Penicillin is the drug of choice. </a:t>
            </a:r>
            <a:endParaRPr lang="en-US" dirty="0" smtClean="0"/>
          </a:p>
          <a:p>
            <a:r>
              <a:rPr lang="en-US" dirty="0" smtClean="0"/>
              <a:t>Specific </a:t>
            </a:r>
            <a:r>
              <a:rPr lang="en-US" dirty="0"/>
              <a:t>regimens depend on the stage of infection. </a:t>
            </a:r>
            <a:endParaRPr lang="en-US" dirty="0" smtClean="0"/>
          </a:p>
          <a:p>
            <a:r>
              <a:rPr lang="en-US" dirty="0" smtClean="0"/>
              <a:t>Longer </a:t>
            </a:r>
            <a:r>
              <a:rPr lang="en-US" dirty="0"/>
              <a:t>courses are required in late syphilis. </a:t>
            </a:r>
            <a:endParaRPr lang="en-US" dirty="0" smtClean="0"/>
          </a:p>
          <a:p>
            <a:r>
              <a:rPr lang="en-US" dirty="0" smtClean="0"/>
              <a:t>Doxycycline </a:t>
            </a:r>
            <a:r>
              <a:rPr lang="en-US" dirty="0"/>
              <a:t>is indicated for patients allergic to penicillin, except in pregnancy (see below). </a:t>
            </a:r>
            <a:endParaRPr lang="en-US" dirty="0" smtClean="0"/>
          </a:p>
          <a:p>
            <a:r>
              <a:rPr lang="en-US" dirty="0" smtClean="0"/>
              <a:t>Azithromycin </a:t>
            </a:r>
            <a:r>
              <a:rPr lang="en-US" dirty="0"/>
              <a:t>is a further alternative. </a:t>
            </a:r>
            <a:endParaRPr lang="en-US" dirty="0" smtClean="0"/>
          </a:p>
          <a:p>
            <a:r>
              <a:rPr lang="en-US" dirty="0" smtClean="0"/>
              <a:t>All </a:t>
            </a:r>
            <a:r>
              <a:rPr lang="en-US" dirty="0"/>
              <a:t>patients must be followed up to ensure cure, and partner notification is of particular importance. </a:t>
            </a:r>
            <a:endParaRPr lang="en-US" dirty="0" smtClean="0"/>
          </a:p>
          <a:p>
            <a:r>
              <a:rPr lang="en-US" dirty="0" smtClean="0"/>
              <a:t>Resolution </a:t>
            </a:r>
            <a:r>
              <a:rPr lang="en-US" dirty="0"/>
              <a:t>of clinical signs in early syphilis with declining </a:t>
            </a:r>
            <a:r>
              <a:rPr lang="en-US" dirty="0" err="1"/>
              <a:t>titres</a:t>
            </a:r>
            <a:r>
              <a:rPr lang="en-US" dirty="0"/>
              <a:t> for non-</a:t>
            </a:r>
            <a:r>
              <a:rPr lang="en-US" dirty="0" err="1"/>
              <a:t>treponemal</a:t>
            </a:r>
            <a:r>
              <a:rPr lang="en-US" dirty="0"/>
              <a:t> tests, usually to undetectable levels within 6 months for primary syphilis and 12-18 months for secondary syphilis, are indicators of successful treatment. </a:t>
            </a:r>
            <a:endParaRPr lang="en-US" dirty="0" smtClean="0"/>
          </a:p>
          <a:p>
            <a:r>
              <a:rPr lang="en-US" dirty="0" smtClean="0"/>
              <a:t>Specific </a:t>
            </a:r>
            <a:r>
              <a:rPr lang="en-US" dirty="0" err="1"/>
              <a:t>treponemal</a:t>
            </a:r>
            <a:r>
              <a:rPr lang="en-US" dirty="0"/>
              <a:t> antibody tests may remain positive for life. </a:t>
            </a:r>
            <a:endParaRPr lang="en-US" dirty="0" smtClean="0"/>
          </a:p>
          <a:p>
            <a:r>
              <a:rPr lang="en-US" dirty="0" smtClean="0"/>
              <a:t>In </a:t>
            </a:r>
            <a:r>
              <a:rPr lang="en-US" dirty="0"/>
              <a:t>patients who have had syphilis for many years there may be little serological response following treatment</a:t>
            </a:r>
          </a:p>
        </p:txBody>
      </p:sp>
    </p:spTree>
    <p:extLst>
      <p:ext uri="{BB962C8B-B14F-4D97-AF65-F5344CB8AC3E}">
        <p14:creationId xmlns:p14="http://schemas.microsoft.com/office/powerpoint/2010/main" val="3323469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5014" y="189854"/>
            <a:ext cx="8178085" cy="6395343"/>
          </a:xfrm>
          <a:prstGeom prst="rect">
            <a:avLst/>
          </a:prstGeom>
        </p:spPr>
      </p:pic>
    </p:spTree>
    <p:extLst>
      <p:ext uri="{BB962C8B-B14F-4D97-AF65-F5344CB8AC3E}">
        <p14:creationId xmlns:p14="http://schemas.microsoft.com/office/powerpoint/2010/main" val="1982897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2460" y="2284078"/>
            <a:ext cx="6498992" cy="1325563"/>
          </a:xfrm>
        </p:spPr>
        <p:txBody>
          <a:bodyPr/>
          <a:lstStyle/>
          <a:p>
            <a:r>
              <a:rPr lang="en-US" dirty="0" smtClean="0"/>
              <a:t>Nice to Know about syphilis </a:t>
            </a:r>
            <a:endParaRPr lang="en-US" dirty="0"/>
          </a:p>
        </p:txBody>
      </p:sp>
    </p:spTree>
    <p:extLst>
      <p:ext uri="{BB962C8B-B14F-4D97-AF65-F5344CB8AC3E}">
        <p14:creationId xmlns:p14="http://schemas.microsoft.com/office/powerpoint/2010/main" val="33162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Congenital syphilis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Congenital syphilis is rare where antenatal serological screening is </a:t>
            </a:r>
            <a:r>
              <a:rPr lang="en-US" dirty="0" err="1" smtClean="0"/>
              <a:t>practised</a:t>
            </a:r>
            <a:r>
              <a:rPr lang="en-US" dirty="0" smtClean="0"/>
              <a:t>. </a:t>
            </a:r>
            <a:r>
              <a:rPr lang="en-US" dirty="0" err="1" smtClean="0"/>
              <a:t>Antisyphilitic</a:t>
            </a:r>
            <a:r>
              <a:rPr lang="en-US" dirty="0" smtClean="0"/>
              <a:t> treatment in pregnancy treats the fetus, if infected, as well as the mother.  </a:t>
            </a:r>
          </a:p>
          <a:p>
            <a:r>
              <a:rPr lang="en-US" dirty="0" err="1" smtClean="0"/>
              <a:t>Treponemal</a:t>
            </a:r>
            <a:r>
              <a:rPr lang="en-US" dirty="0" smtClean="0"/>
              <a:t> infection may give rise to a variety of outcomes after 4 months of gestation when the fetus becomes immunocompetent: </a:t>
            </a:r>
          </a:p>
          <a:p>
            <a:r>
              <a:rPr lang="en-US" dirty="0" smtClean="0"/>
              <a:t>miscarriage or stillbirth, premature or at term</a:t>
            </a:r>
          </a:p>
          <a:p>
            <a:r>
              <a:rPr lang="en-US" dirty="0" smtClean="0"/>
              <a:t>birth of a syphilitic baby (a very sick baby with hepatosplenomegaly, bullous rash and perhaps pneumonia)</a:t>
            </a:r>
          </a:p>
          <a:p>
            <a:r>
              <a:rPr lang="en-US" dirty="0" smtClean="0"/>
              <a:t>birth of a baby who develops signs of early congenital syphilis during the first few weeks of life.</a:t>
            </a:r>
          </a:p>
          <a:p>
            <a:r>
              <a:rPr lang="en-US" dirty="0" smtClean="0"/>
              <a:t>birth of a baby with latent infection who either remains well or develops congenital syphilis/stigmata later in life. </a:t>
            </a:r>
            <a:endParaRPr lang="en-US" dirty="0"/>
          </a:p>
        </p:txBody>
      </p:sp>
    </p:spTree>
    <p:extLst>
      <p:ext uri="{BB962C8B-B14F-4D97-AF65-F5344CB8AC3E}">
        <p14:creationId xmlns:p14="http://schemas.microsoft.com/office/powerpoint/2010/main" val="1645091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3041"/>
            <a:ext cx="10366420" cy="6146396"/>
          </a:xfrm>
        </p:spPr>
        <p:txBody>
          <a:bodyPr>
            <a:normAutofit/>
          </a:bodyPr>
          <a:lstStyle/>
          <a:p>
            <a:pPr marL="0" indent="0">
              <a:buNone/>
            </a:pPr>
            <a:r>
              <a:rPr lang="en-US" sz="3600" b="1" dirty="0" smtClean="0"/>
              <a:t>Early congenital syphilis (neonatal period) </a:t>
            </a:r>
          </a:p>
          <a:p>
            <a:pPr lvl="2"/>
            <a:r>
              <a:rPr lang="en-US" sz="3200" dirty="0" smtClean="0"/>
              <a:t>Maculopapular rash</a:t>
            </a:r>
          </a:p>
          <a:p>
            <a:pPr lvl="2"/>
            <a:r>
              <a:rPr lang="en-US" sz="3200" dirty="0" err="1" smtClean="0"/>
              <a:t>Condylomata</a:t>
            </a:r>
            <a:r>
              <a:rPr lang="en-US" sz="3200" dirty="0" smtClean="0"/>
              <a:t> </a:t>
            </a:r>
            <a:r>
              <a:rPr lang="en-US" sz="3200" dirty="0" err="1" smtClean="0"/>
              <a:t>lata</a:t>
            </a:r>
            <a:endParaRPr lang="en-US" sz="3200" dirty="0" smtClean="0"/>
          </a:p>
          <a:p>
            <a:pPr lvl="2"/>
            <a:r>
              <a:rPr lang="en-US" sz="3200" dirty="0" smtClean="0"/>
              <a:t>Mucous patches</a:t>
            </a:r>
          </a:p>
          <a:p>
            <a:pPr lvl="2"/>
            <a:r>
              <a:rPr lang="en-US" sz="3200" dirty="0" smtClean="0"/>
              <a:t>Fissures around mouth, nose and anus</a:t>
            </a:r>
          </a:p>
          <a:p>
            <a:pPr lvl="2"/>
            <a:r>
              <a:rPr lang="en-US" sz="3200" dirty="0" smtClean="0"/>
              <a:t>Rhinitis with nasal discharge (snuffles)</a:t>
            </a:r>
          </a:p>
          <a:p>
            <a:pPr lvl="2"/>
            <a:r>
              <a:rPr lang="en-US" sz="3200" dirty="0" smtClean="0"/>
              <a:t>Hepatosplenomegaly</a:t>
            </a:r>
          </a:p>
          <a:p>
            <a:pPr lvl="2"/>
            <a:r>
              <a:rPr lang="en-US" sz="3200" dirty="0" smtClean="0"/>
              <a:t>Osteochondritis/</a:t>
            </a:r>
            <a:r>
              <a:rPr lang="en-US" sz="3200" dirty="0" err="1" smtClean="0"/>
              <a:t>periostitis</a:t>
            </a:r>
            <a:endParaRPr lang="en-US" sz="3200" dirty="0" smtClean="0"/>
          </a:p>
          <a:p>
            <a:pPr lvl="2"/>
            <a:r>
              <a:rPr lang="en-US" sz="3200" dirty="0" err="1" smtClean="0"/>
              <a:t>Generalised</a:t>
            </a:r>
            <a:r>
              <a:rPr lang="en-US" sz="3200" dirty="0" smtClean="0"/>
              <a:t> lymphadenopathy</a:t>
            </a:r>
          </a:p>
          <a:p>
            <a:pPr lvl="2"/>
            <a:r>
              <a:rPr lang="en-US" sz="3200" dirty="0" smtClean="0"/>
              <a:t>Choroiditis</a:t>
            </a:r>
          </a:p>
          <a:p>
            <a:pPr lvl="2"/>
            <a:r>
              <a:rPr lang="en-US" sz="3200" dirty="0" smtClean="0"/>
              <a:t>Meningitis</a:t>
            </a:r>
          </a:p>
          <a:p>
            <a:pPr lvl="2"/>
            <a:r>
              <a:rPr lang="en-US" sz="3200" dirty="0" err="1" smtClean="0"/>
              <a:t>Anaemia</a:t>
            </a:r>
            <a:r>
              <a:rPr lang="en-US" sz="3200" dirty="0" smtClean="0"/>
              <a:t>/thrombocytopenia </a:t>
            </a:r>
          </a:p>
          <a:p>
            <a:endParaRPr lang="en-US" dirty="0" smtClean="0"/>
          </a:p>
        </p:txBody>
      </p:sp>
    </p:spTree>
    <p:extLst>
      <p:ext uri="{BB962C8B-B14F-4D97-AF65-F5344CB8AC3E}">
        <p14:creationId xmlns:p14="http://schemas.microsoft.com/office/powerpoint/2010/main" val="3452697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6" y="1957589"/>
            <a:ext cx="2767885" cy="2099255"/>
          </a:xfrm>
          <a:ln>
            <a:solidFill>
              <a:schemeClr val="accent1"/>
            </a:solidFill>
          </a:ln>
        </p:spPr>
        <p:txBody>
          <a:bodyPr>
            <a:normAutofit fontScale="90000"/>
          </a:bodyPr>
          <a:lstStyle/>
          <a:p>
            <a:pPr algn="ctr"/>
            <a:r>
              <a:rPr lang="en-US" dirty="0" smtClean="0"/>
              <a:t>Clinical examination in women</a:t>
            </a:r>
            <a:endParaRPr lang="en-US" dirty="0"/>
          </a:p>
        </p:txBody>
      </p:sp>
      <p:pic>
        <p:nvPicPr>
          <p:cNvPr id="4" name="Picture 3"/>
          <p:cNvPicPr>
            <a:picLocks noChangeAspect="1"/>
          </p:cNvPicPr>
          <p:nvPr/>
        </p:nvPicPr>
        <p:blipFill rotWithShape="1">
          <a:blip r:embed="rId2"/>
          <a:srcRect b="4097"/>
          <a:stretch/>
        </p:blipFill>
        <p:spPr>
          <a:xfrm>
            <a:off x="4024471" y="184421"/>
            <a:ext cx="6810375" cy="6385194"/>
          </a:xfrm>
          <a:prstGeom prst="rect">
            <a:avLst/>
          </a:prstGeom>
          <a:ln>
            <a:solidFill>
              <a:schemeClr val="accent1"/>
            </a:solidFill>
          </a:ln>
        </p:spPr>
      </p:pic>
    </p:spTree>
    <p:extLst>
      <p:ext uri="{BB962C8B-B14F-4D97-AF65-F5344CB8AC3E}">
        <p14:creationId xmlns:p14="http://schemas.microsoft.com/office/powerpoint/2010/main" val="7032662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39" y="360608"/>
            <a:ext cx="10890161" cy="5816355"/>
          </a:xfrm>
        </p:spPr>
        <p:txBody>
          <a:bodyPr>
            <a:normAutofit/>
          </a:bodyPr>
          <a:lstStyle/>
          <a:p>
            <a:pPr marL="0" indent="0">
              <a:buNone/>
            </a:pPr>
            <a:r>
              <a:rPr lang="en-US" sz="3600" b="1" dirty="0" smtClean="0"/>
              <a:t>Late congenital syphilis </a:t>
            </a:r>
          </a:p>
          <a:p>
            <a:pPr lvl="2"/>
            <a:r>
              <a:rPr lang="en-US" sz="3200" dirty="0" smtClean="0"/>
              <a:t>Benign tertiary syphilis</a:t>
            </a:r>
          </a:p>
          <a:p>
            <a:pPr lvl="2"/>
            <a:r>
              <a:rPr lang="en-US" sz="3200" dirty="0" err="1" smtClean="0"/>
              <a:t>Periostitis</a:t>
            </a:r>
            <a:endParaRPr lang="en-US" sz="3200" dirty="0" smtClean="0"/>
          </a:p>
          <a:p>
            <a:pPr lvl="2"/>
            <a:r>
              <a:rPr lang="en-US" sz="3200" dirty="0" smtClean="0"/>
              <a:t>Paroxysmal cold </a:t>
            </a:r>
            <a:r>
              <a:rPr lang="en-US" sz="3200" dirty="0" err="1" smtClean="0"/>
              <a:t>haemoglobinuria</a:t>
            </a:r>
            <a:endParaRPr lang="en-US" sz="3200" dirty="0" smtClean="0"/>
          </a:p>
          <a:p>
            <a:pPr lvl="2"/>
            <a:r>
              <a:rPr lang="en-US" sz="3200" dirty="0" err="1" smtClean="0"/>
              <a:t>Neurosyphilis</a:t>
            </a:r>
            <a:endParaRPr lang="en-US" sz="3200" dirty="0" smtClean="0"/>
          </a:p>
          <a:p>
            <a:pPr lvl="2"/>
            <a:r>
              <a:rPr lang="en-US" sz="3200" dirty="0" smtClean="0"/>
              <a:t>8th nerve deafness</a:t>
            </a:r>
          </a:p>
          <a:p>
            <a:pPr lvl="2"/>
            <a:r>
              <a:rPr lang="en-US" sz="3200" dirty="0" smtClean="0"/>
              <a:t>Interstitial keratitis</a:t>
            </a:r>
          </a:p>
          <a:p>
            <a:pPr lvl="2"/>
            <a:r>
              <a:rPr lang="en-US" sz="3200" dirty="0" err="1" smtClean="0"/>
              <a:t>Clutton's</a:t>
            </a:r>
            <a:r>
              <a:rPr lang="en-US" sz="3200" dirty="0" smtClean="0"/>
              <a:t> joints (painless effusion into knee joints) </a:t>
            </a:r>
          </a:p>
          <a:p>
            <a:pPr marL="0" indent="0">
              <a:buNone/>
            </a:pPr>
            <a:endParaRPr lang="en-US" dirty="0" smtClean="0"/>
          </a:p>
          <a:p>
            <a:endParaRPr lang="en-US" dirty="0"/>
          </a:p>
        </p:txBody>
      </p:sp>
    </p:spTree>
    <p:extLst>
      <p:ext uri="{BB962C8B-B14F-4D97-AF65-F5344CB8AC3E}">
        <p14:creationId xmlns:p14="http://schemas.microsoft.com/office/powerpoint/2010/main" val="3420647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6823"/>
            <a:ext cx="10515600" cy="5520140"/>
          </a:xfrm>
        </p:spPr>
        <p:txBody>
          <a:bodyPr>
            <a:normAutofit fontScale="92500" lnSpcReduction="10000"/>
          </a:bodyPr>
          <a:lstStyle/>
          <a:p>
            <a:pPr marL="0" indent="0">
              <a:buNone/>
            </a:pPr>
            <a:r>
              <a:rPr lang="en-US" sz="3500" b="1" dirty="0" smtClean="0"/>
              <a:t>Stigmata </a:t>
            </a:r>
          </a:p>
          <a:p>
            <a:r>
              <a:rPr lang="en-US" dirty="0" smtClean="0"/>
              <a:t>Hutchinson's incisors (anterior-posterior thickening with notch on narrowed cutting edge)</a:t>
            </a:r>
          </a:p>
          <a:p>
            <a:r>
              <a:rPr lang="en-US" dirty="0" smtClean="0"/>
              <a:t>Mulberry molars (imperfectly formed cusps/deficient dental enamel)</a:t>
            </a:r>
          </a:p>
          <a:p>
            <a:r>
              <a:rPr lang="en-US" dirty="0" smtClean="0"/>
              <a:t>High arched palate</a:t>
            </a:r>
          </a:p>
          <a:p>
            <a:r>
              <a:rPr lang="en-US" dirty="0" smtClean="0"/>
              <a:t>Maxillary hypoplasia</a:t>
            </a:r>
          </a:p>
          <a:p>
            <a:r>
              <a:rPr lang="en-US" dirty="0" smtClean="0"/>
              <a:t>Saddle nose (following snuffles)</a:t>
            </a:r>
          </a:p>
          <a:p>
            <a:r>
              <a:rPr lang="en-US" dirty="0" err="1" smtClean="0"/>
              <a:t>Rhagades</a:t>
            </a:r>
            <a:r>
              <a:rPr lang="en-US" dirty="0" smtClean="0"/>
              <a:t> (radiating scars around mouth, nose and anus following rash)</a:t>
            </a:r>
          </a:p>
          <a:p>
            <a:r>
              <a:rPr lang="en-US" dirty="0" smtClean="0"/>
              <a:t>Salt and pepper scars on retina (from choroiditis)</a:t>
            </a:r>
          </a:p>
          <a:p>
            <a:r>
              <a:rPr lang="en-US" dirty="0" smtClean="0"/>
              <a:t>Corneal scars (from interstitial keratitis)</a:t>
            </a:r>
          </a:p>
          <a:p>
            <a:r>
              <a:rPr lang="en-US" dirty="0" smtClean="0"/>
              <a:t>Sabre tibia (from </a:t>
            </a:r>
            <a:r>
              <a:rPr lang="en-US" dirty="0" err="1" smtClean="0"/>
              <a:t>periostitis</a:t>
            </a:r>
            <a:r>
              <a:rPr lang="en-US" dirty="0" smtClean="0"/>
              <a:t>)</a:t>
            </a:r>
          </a:p>
          <a:p>
            <a:r>
              <a:rPr lang="en-US" dirty="0" smtClean="0"/>
              <a:t>Bossing of frontal and parietal bones (healed periosteal nodes) </a:t>
            </a:r>
          </a:p>
          <a:p>
            <a:endParaRPr lang="en-US" dirty="0"/>
          </a:p>
        </p:txBody>
      </p:sp>
    </p:spTree>
    <p:extLst>
      <p:ext uri="{BB962C8B-B14F-4D97-AF65-F5344CB8AC3E}">
        <p14:creationId xmlns:p14="http://schemas.microsoft.com/office/powerpoint/2010/main" val="3709853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852" y="524544"/>
            <a:ext cx="7976382" cy="6212134"/>
          </a:xfrm>
          <a:ln>
            <a:solidFill>
              <a:schemeClr val="tx1"/>
            </a:solidFill>
          </a:ln>
        </p:spPr>
      </p:pic>
    </p:spTree>
    <p:extLst>
      <p:ext uri="{BB962C8B-B14F-4D97-AF65-F5344CB8AC3E}">
        <p14:creationId xmlns:p14="http://schemas.microsoft.com/office/powerpoint/2010/main" val="782301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7" y="288913"/>
            <a:ext cx="7920111" cy="6365697"/>
          </a:xfrm>
          <a:ln>
            <a:solidFill>
              <a:schemeClr val="tx1"/>
            </a:solidFill>
          </a:ln>
        </p:spPr>
      </p:pic>
    </p:spTree>
    <p:extLst>
      <p:ext uri="{BB962C8B-B14F-4D97-AF65-F5344CB8AC3E}">
        <p14:creationId xmlns:p14="http://schemas.microsoft.com/office/powerpoint/2010/main" val="2907046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48865" cy="844697"/>
          </a:xfrm>
        </p:spPr>
        <p:txBody>
          <a:bodyPr/>
          <a:lstStyle/>
          <a:p>
            <a:r>
              <a:rPr lang="en-US" b="1" u="sng" dirty="0" err="1"/>
              <a:t>Molluscum</a:t>
            </a:r>
            <a:r>
              <a:rPr lang="en-US" b="1" u="sng" dirty="0"/>
              <a:t> </a:t>
            </a:r>
            <a:r>
              <a:rPr lang="en-US" b="1" u="sng" dirty="0" err="1" smtClean="0"/>
              <a:t>contagiosum</a:t>
            </a:r>
            <a:endParaRPr lang="en-US" b="1" u="sng" dirty="0"/>
          </a:p>
        </p:txBody>
      </p:sp>
      <p:sp>
        <p:nvSpPr>
          <p:cNvPr id="3" name="Content Placeholder 2"/>
          <p:cNvSpPr>
            <a:spLocks noGrp="1"/>
          </p:cNvSpPr>
          <p:nvPr>
            <p:ph idx="1"/>
          </p:nvPr>
        </p:nvSpPr>
        <p:spPr>
          <a:xfrm>
            <a:off x="838200" y="1209822"/>
            <a:ext cx="10866120" cy="5205046"/>
          </a:xfrm>
        </p:spPr>
        <p:txBody>
          <a:bodyPr>
            <a:normAutofit/>
          </a:bodyPr>
          <a:lstStyle/>
          <a:p>
            <a:r>
              <a:rPr lang="en-US" sz="3600" dirty="0" err="1" smtClean="0"/>
              <a:t>Molluscum</a:t>
            </a:r>
            <a:r>
              <a:rPr lang="en-US" sz="3600" dirty="0" smtClean="0"/>
              <a:t> </a:t>
            </a:r>
            <a:r>
              <a:rPr lang="en-US" sz="3600" dirty="0" err="1"/>
              <a:t>contagiosum</a:t>
            </a:r>
            <a:r>
              <a:rPr lang="en-US" sz="3600" dirty="0"/>
              <a:t> is a disease caused by a virus related to the chicken pox virus. </a:t>
            </a:r>
            <a:endParaRPr lang="en-US" sz="3600" dirty="0" smtClean="0"/>
          </a:p>
          <a:p>
            <a:r>
              <a:rPr lang="en-US" sz="3600" dirty="0" smtClean="0"/>
              <a:t>This virus </a:t>
            </a:r>
            <a:r>
              <a:rPr lang="en-US" sz="3600" dirty="0"/>
              <a:t>can be sexually transmitted, but it also can be transmitted by skin contact. </a:t>
            </a:r>
            <a:endParaRPr lang="en-US" sz="3600" dirty="0" smtClean="0"/>
          </a:p>
          <a:p>
            <a:r>
              <a:rPr lang="en-US" sz="3600" dirty="0" smtClean="0"/>
              <a:t>The condition </a:t>
            </a:r>
            <a:r>
              <a:rPr lang="en-US" sz="3600" dirty="0"/>
              <a:t>is most commonly seen in children. </a:t>
            </a:r>
            <a:endParaRPr lang="en-US" sz="3600" dirty="0" smtClean="0"/>
          </a:p>
          <a:p>
            <a:r>
              <a:rPr lang="en-US" sz="3600" dirty="0" smtClean="0"/>
              <a:t>The </a:t>
            </a:r>
            <a:r>
              <a:rPr lang="en-US" sz="3600" dirty="0"/>
              <a:t>symptoms are small, pink, </a:t>
            </a:r>
            <a:r>
              <a:rPr lang="en-US" sz="3600" dirty="0" smtClean="0"/>
              <a:t>wart-like growths </a:t>
            </a:r>
            <a:r>
              <a:rPr lang="en-US" sz="3600" dirty="0"/>
              <a:t>on the face, arms, back, umbilical region, or buttocks. </a:t>
            </a:r>
            <a:endParaRPr lang="en-US" sz="3600" dirty="0" smtClean="0"/>
          </a:p>
          <a:p>
            <a:r>
              <a:rPr lang="en-US" sz="3600" dirty="0" smtClean="0"/>
              <a:t>This </a:t>
            </a:r>
            <a:r>
              <a:rPr lang="en-US" sz="3600" dirty="0"/>
              <a:t>disease is </a:t>
            </a:r>
            <a:r>
              <a:rPr lang="en-US" sz="3600" dirty="0" smtClean="0"/>
              <a:t>relatively harmless</a:t>
            </a:r>
            <a:r>
              <a:rPr lang="en-US" sz="3600" dirty="0"/>
              <a:t>, and the growths can be removed by freezing or burning.</a:t>
            </a:r>
          </a:p>
        </p:txBody>
      </p:sp>
    </p:spTree>
    <p:extLst>
      <p:ext uri="{BB962C8B-B14F-4D97-AF65-F5344CB8AC3E}">
        <p14:creationId xmlns:p14="http://schemas.microsoft.com/office/powerpoint/2010/main" val="4022962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54305" cy="535207"/>
          </a:xfrm>
        </p:spPr>
        <p:txBody>
          <a:bodyPr>
            <a:normAutofit fontScale="90000"/>
          </a:bodyPr>
          <a:lstStyle/>
          <a:p>
            <a:r>
              <a:rPr lang="en-US" b="1" u="sng" dirty="0"/>
              <a:t>Viral Hepatitis </a:t>
            </a:r>
            <a:r>
              <a:rPr lang="en-US" b="1" u="sng" dirty="0" smtClean="0"/>
              <a:t>B</a:t>
            </a:r>
            <a:endParaRPr lang="en-US" b="1" u="sng" dirty="0"/>
          </a:p>
        </p:txBody>
      </p:sp>
      <p:sp>
        <p:nvSpPr>
          <p:cNvPr id="3" name="Content Placeholder 2"/>
          <p:cNvSpPr>
            <a:spLocks noGrp="1"/>
          </p:cNvSpPr>
          <p:nvPr>
            <p:ph idx="1"/>
          </p:nvPr>
        </p:nvSpPr>
        <p:spPr>
          <a:xfrm>
            <a:off x="838200" y="900332"/>
            <a:ext cx="10852052" cy="5683348"/>
          </a:xfrm>
        </p:spPr>
        <p:txBody>
          <a:bodyPr>
            <a:normAutofit fontScale="85000" lnSpcReduction="10000"/>
          </a:bodyPr>
          <a:lstStyle/>
          <a:p>
            <a:r>
              <a:rPr lang="en-US" dirty="0" smtClean="0"/>
              <a:t>Infection </a:t>
            </a:r>
            <a:r>
              <a:rPr lang="en-US" dirty="0"/>
              <a:t>of the liver with hepatitis virus B (viral hepatitis, type B) often is transmitted </a:t>
            </a:r>
            <a:r>
              <a:rPr lang="en-US" dirty="0" smtClean="0"/>
              <a:t>by the </a:t>
            </a:r>
            <a:r>
              <a:rPr lang="en-US" dirty="0"/>
              <a:t>use of an infected hypodermic needle.</a:t>
            </a:r>
          </a:p>
          <a:p>
            <a:r>
              <a:rPr lang="en-US" dirty="0" smtClean="0"/>
              <a:t>It </a:t>
            </a:r>
            <a:r>
              <a:rPr lang="en-US" dirty="0"/>
              <a:t>can also be transmitted during sexual contact or during other close contact with </a:t>
            </a:r>
            <a:r>
              <a:rPr lang="en-US" dirty="0" smtClean="0"/>
              <a:t>infected people</a:t>
            </a:r>
            <a:r>
              <a:rPr lang="en-US" dirty="0"/>
              <a:t>.</a:t>
            </a:r>
          </a:p>
          <a:p>
            <a:r>
              <a:rPr lang="en-US" dirty="0" smtClean="0"/>
              <a:t>The </a:t>
            </a:r>
            <a:r>
              <a:rPr lang="en-US" dirty="0"/>
              <a:t>virus is present in saliva and semen and can be transmitted during kissing or anal </a:t>
            </a:r>
            <a:r>
              <a:rPr lang="en-US" dirty="0" smtClean="0"/>
              <a:t>or oral </a:t>
            </a:r>
            <a:r>
              <a:rPr lang="en-US" dirty="0"/>
              <a:t>intercourse, and can cross the placenta.</a:t>
            </a:r>
          </a:p>
          <a:p>
            <a:r>
              <a:rPr lang="en-US" dirty="0" smtClean="0"/>
              <a:t>About </a:t>
            </a:r>
            <a:r>
              <a:rPr lang="en-US" dirty="0"/>
              <a:t>50 to 60% of these cases not attributed to injections using infected needles occur in</a:t>
            </a:r>
          </a:p>
          <a:p>
            <a:r>
              <a:rPr lang="en-US" dirty="0"/>
              <a:t>homosexual men, although hepatitis type B also can be transmitted during </a:t>
            </a:r>
            <a:r>
              <a:rPr lang="en-US" dirty="0" smtClean="0"/>
              <a:t>heterosexual coitus</a:t>
            </a:r>
            <a:r>
              <a:rPr lang="en-US" dirty="0"/>
              <a:t>.</a:t>
            </a:r>
          </a:p>
          <a:p>
            <a:r>
              <a:rPr lang="en-US" dirty="0" smtClean="0"/>
              <a:t>In </a:t>
            </a:r>
            <a:r>
              <a:rPr lang="en-US" dirty="0"/>
              <a:t>fact, it is spreading rapidly on college campuses. There are about 300,000 new cases </a:t>
            </a:r>
            <a:r>
              <a:rPr lang="en-US" dirty="0" smtClean="0"/>
              <a:t>of hepatitis </a:t>
            </a:r>
            <a:r>
              <a:rPr lang="en-US" dirty="0"/>
              <a:t>B in the United States each year, and 1 to 2% of these are fatal.</a:t>
            </a:r>
          </a:p>
          <a:p>
            <a:r>
              <a:rPr lang="en-US" dirty="0" smtClean="0"/>
              <a:t>Symptoms </a:t>
            </a:r>
            <a:r>
              <a:rPr lang="en-US" dirty="0"/>
              <a:t>include an inflamed liver (hepatitis), liver cancer, fever, weakness, headache, </a:t>
            </a:r>
            <a:r>
              <a:rPr lang="en-US" dirty="0" smtClean="0"/>
              <a:t>and muscle </a:t>
            </a:r>
            <a:r>
              <a:rPr lang="en-US" dirty="0"/>
              <a:t>pain. </a:t>
            </a:r>
            <a:endParaRPr lang="en-US" dirty="0" smtClean="0"/>
          </a:p>
          <a:p>
            <a:r>
              <a:rPr lang="en-US" dirty="0" smtClean="0"/>
              <a:t>A </a:t>
            </a:r>
            <a:r>
              <a:rPr lang="en-US" dirty="0"/>
              <a:t>new hepatitis B vaccine has met with 92% success, but many people are </a:t>
            </a:r>
            <a:r>
              <a:rPr lang="en-US" dirty="0" smtClean="0"/>
              <a:t>not aware </a:t>
            </a:r>
            <a:r>
              <a:rPr lang="en-US" dirty="0"/>
              <a:t>of its availability.</a:t>
            </a:r>
          </a:p>
        </p:txBody>
      </p:sp>
    </p:spTree>
    <p:extLst>
      <p:ext uri="{BB962C8B-B14F-4D97-AF65-F5344CB8AC3E}">
        <p14:creationId xmlns:p14="http://schemas.microsoft.com/office/powerpoint/2010/main" val="3935983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82772" cy="802493"/>
          </a:xfrm>
        </p:spPr>
        <p:txBody>
          <a:bodyPr/>
          <a:lstStyle/>
          <a:p>
            <a:r>
              <a:rPr lang="en-US" b="1" u="sng" dirty="0"/>
              <a:t>Pediculosis Pubis</a:t>
            </a:r>
          </a:p>
        </p:txBody>
      </p:sp>
      <p:sp>
        <p:nvSpPr>
          <p:cNvPr id="3" name="Content Placeholder 2"/>
          <p:cNvSpPr>
            <a:spLocks noGrp="1"/>
          </p:cNvSpPr>
          <p:nvPr>
            <p:ph idx="1"/>
          </p:nvPr>
        </p:nvSpPr>
        <p:spPr>
          <a:xfrm>
            <a:off x="838200" y="1167618"/>
            <a:ext cx="10950526" cy="5345724"/>
          </a:xfrm>
        </p:spPr>
        <p:txBody>
          <a:bodyPr>
            <a:normAutofit fontScale="92500" lnSpcReduction="20000"/>
          </a:bodyPr>
          <a:lstStyle/>
          <a:p>
            <a:r>
              <a:rPr lang="en-US" dirty="0"/>
              <a:t>Pediculosis Pubis, “Crabs” -- An STI caused by an Arthropod</a:t>
            </a:r>
          </a:p>
          <a:p>
            <a:r>
              <a:rPr lang="en-US" dirty="0" smtClean="0"/>
              <a:t>Pediculosis </a:t>
            </a:r>
            <a:r>
              <a:rPr lang="en-US" dirty="0"/>
              <a:t>pubis, or “crabs,” is caused by a tiny, parasitic, blood-sucking crab louse by </a:t>
            </a:r>
            <a:r>
              <a:rPr lang="en-US" dirty="0" smtClean="0"/>
              <a:t>the name </a:t>
            </a:r>
            <a:r>
              <a:rPr lang="en-US" dirty="0"/>
              <a:t>of </a:t>
            </a:r>
            <a:r>
              <a:rPr lang="en-US" dirty="0" err="1"/>
              <a:t>Phthirus</a:t>
            </a:r>
            <a:r>
              <a:rPr lang="en-US" dirty="0"/>
              <a:t> pubis.</a:t>
            </a:r>
          </a:p>
          <a:p>
            <a:r>
              <a:rPr lang="en-US" dirty="0" smtClean="0"/>
              <a:t>This </a:t>
            </a:r>
            <a:r>
              <a:rPr lang="en-US" dirty="0"/>
              <a:t>organism can be transmitted by direct body contact and also by contact with </a:t>
            </a:r>
            <a:r>
              <a:rPr lang="en-US" dirty="0" smtClean="0"/>
              <a:t>hair, clothing</a:t>
            </a:r>
            <a:r>
              <a:rPr lang="en-US" dirty="0"/>
              <a:t>, or bedding.</a:t>
            </a:r>
          </a:p>
          <a:p>
            <a:r>
              <a:rPr lang="en-US" dirty="0" smtClean="0"/>
              <a:t>The </a:t>
            </a:r>
            <a:r>
              <a:rPr lang="en-US" dirty="0"/>
              <a:t>organism can be seen at the base of hairs or as black spots visible on underwear. </a:t>
            </a:r>
            <a:endParaRPr lang="en-US" dirty="0" smtClean="0"/>
          </a:p>
          <a:p>
            <a:r>
              <a:rPr lang="en-US" dirty="0" smtClean="0"/>
              <a:t>It lives </a:t>
            </a:r>
            <a:r>
              <a:rPr lang="en-US" dirty="0"/>
              <a:t>in pubic, axillary, eyebrow, eyelash, and facial hair, but never in scalp hair.</a:t>
            </a:r>
          </a:p>
          <a:p>
            <a:r>
              <a:rPr lang="en-US" dirty="0" smtClean="0"/>
              <a:t>It </a:t>
            </a:r>
            <a:r>
              <a:rPr lang="en-US" dirty="0"/>
              <a:t>needs the environment of human hair, as it dies in 24 </a:t>
            </a:r>
            <a:r>
              <a:rPr lang="en-US" dirty="0" err="1"/>
              <a:t>hr</a:t>
            </a:r>
            <a:r>
              <a:rPr lang="en-US" dirty="0"/>
              <a:t> if removed.</a:t>
            </a:r>
          </a:p>
          <a:p>
            <a:r>
              <a:rPr lang="en-US" dirty="0" smtClean="0"/>
              <a:t>Female </a:t>
            </a:r>
            <a:r>
              <a:rPr lang="en-US" dirty="0"/>
              <a:t>parasites lay tiny white eggs at the base of hairs, and the eggs hatch into larvae in </a:t>
            </a:r>
            <a:r>
              <a:rPr lang="en-US" dirty="0" smtClean="0"/>
              <a:t>7 to </a:t>
            </a:r>
            <a:r>
              <a:rPr lang="en-US" dirty="0"/>
              <a:t>9 days.</a:t>
            </a:r>
          </a:p>
          <a:p>
            <a:r>
              <a:rPr lang="en-US" dirty="0"/>
              <a:t>• Adults or larvae causing itching, and scratching can lead to secondary infection of the </a:t>
            </a:r>
            <a:r>
              <a:rPr lang="en-US" dirty="0" smtClean="0"/>
              <a:t>skin or </a:t>
            </a:r>
            <a:r>
              <a:rPr lang="en-US" dirty="0"/>
              <a:t>hair follicles.</a:t>
            </a:r>
          </a:p>
        </p:txBody>
      </p:sp>
    </p:spTree>
    <p:extLst>
      <p:ext uri="{BB962C8B-B14F-4D97-AF65-F5344CB8AC3E}">
        <p14:creationId xmlns:p14="http://schemas.microsoft.com/office/powerpoint/2010/main" val="4115515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520505"/>
            <a:ext cx="10805160" cy="5656458"/>
          </a:xfrm>
        </p:spPr>
        <p:txBody>
          <a:bodyPr/>
          <a:lstStyle/>
          <a:p>
            <a:r>
              <a:rPr lang="en-US" dirty="0"/>
              <a:t>In World War II, parasitized people were shaved and a 10% DDT powder was used for 24 hr.</a:t>
            </a:r>
          </a:p>
          <a:p>
            <a:r>
              <a:rPr lang="en-US" dirty="0" smtClean="0"/>
              <a:t>Now</a:t>
            </a:r>
            <a:r>
              <a:rPr lang="en-US" dirty="0"/>
              <a:t>, an insecticide called gamma benzene </a:t>
            </a:r>
            <a:r>
              <a:rPr lang="en-US" dirty="0" err="1"/>
              <a:t>hexachlonide</a:t>
            </a:r>
            <a:r>
              <a:rPr lang="en-US" dirty="0"/>
              <a:t> (</a:t>
            </a:r>
            <a:r>
              <a:rPr lang="en-US" dirty="0" err="1"/>
              <a:t>Kwell</a:t>
            </a:r>
            <a:r>
              <a:rPr lang="en-US" dirty="0"/>
              <a:t>) is applied as a </a:t>
            </a:r>
            <a:r>
              <a:rPr lang="en-US" dirty="0" smtClean="0"/>
              <a:t>cream, lotion</a:t>
            </a:r>
            <a:r>
              <a:rPr lang="en-US" dirty="0"/>
              <a:t>, or shampoo.</a:t>
            </a:r>
          </a:p>
          <a:p>
            <a:r>
              <a:rPr lang="en-US" dirty="0" smtClean="0"/>
              <a:t>If </a:t>
            </a:r>
            <a:r>
              <a:rPr lang="en-US" dirty="0"/>
              <a:t>one member of a household has crabs, all members should be treated.</a:t>
            </a:r>
          </a:p>
          <a:p>
            <a:r>
              <a:rPr lang="en-US" dirty="0" smtClean="0"/>
              <a:t>All </a:t>
            </a:r>
            <a:r>
              <a:rPr lang="en-US" dirty="0"/>
              <a:t>underclothing and linens should be washed in hot water with bleach.</a:t>
            </a:r>
          </a:p>
        </p:txBody>
      </p:sp>
    </p:spTree>
    <p:extLst>
      <p:ext uri="{BB962C8B-B14F-4D97-AF65-F5344CB8AC3E}">
        <p14:creationId xmlns:p14="http://schemas.microsoft.com/office/powerpoint/2010/main" val="1823165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810" y="382431"/>
            <a:ext cx="7064867" cy="5324248"/>
          </a:xfrm>
        </p:spPr>
      </p:pic>
      <p:sp>
        <p:nvSpPr>
          <p:cNvPr id="6" name="Rectangle 5"/>
          <p:cNvSpPr/>
          <p:nvPr/>
        </p:nvSpPr>
        <p:spPr>
          <a:xfrm>
            <a:off x="2219809" y="5934670"/>
            <a:ext cx="8612313" cy="646331"/>
          </a:xfrm>
          <a:prstGeom prst="rect">
            <a:avLst/>
          </a:prstGeom>
        </p:spPr>
        <p:txBody>
          <a:bodyPr wrap="square">
            <a:spAutoFit/>
          </a:bodyPr>
          <a:lstStyle/>
          <a:p>
            <a:r>
              <a:rPr lang="en-US" b="1" dirty="0"/>
              <a:t>Pediculosis </a:t>
            </a:r>
            <a:r>
              <a:rPr lang="en-US" b="1" dirty="0" smtClean="0"/>
              <a:t>pubis.</a:t>
            </a:r>
            <a:endParaRPr lang="en-US" b="1" dirty="0"/>
          </a:p>
          <a:p>
            <a:r>
              <a:rPr lang="en-US" dirty="0"/>
              <a:t>Other </a:t>
            </a:r>
            <a:r>
              <a:rPr lang="en-US" dirty="0" smtClean="0"/>
              <a:t>names: Crabs</a:t>
            </a:r>
            <a:r>
              <a:rPr lang="en-US" dirty="0"/>
              <a:t>, pubic lice, </a:t>
            </a:r>
            <a:r>
              <a:rPr lang="en-US" dirty="0" err="1"/>
              <a:t>phthiriasis</a:t>
            </a:r>
            <a:r>
              <a:rPr lang="en-US" dirty="0"/>
              <a:t>, </a:t>
            </a:r>
            <a:r>
              <a:rPr lang="en-US" dirty="0" err="1"/>
              <a:t>phthiriasis</a:t>
            </a:r>
            <a:r>
              <a:rPr lang="en-US" dirty="0"/>
              <a:t> pubis</a:t>
            </a:r>
          </a:p>
        </p:txBody>
      </p:sp>
    </p:spTree>
    <p:extLst>
      <p:ext uri="{BB962C8B-B14F-4D97-AF65-F5344CB8AC3E}">
        <p14:creationId xmlns:p14="http://schemas.microsoft.com/office/powerpoint/2010/main" val="3886031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45588"/>
            <a:ext cx="10515600" cy="5431375"/>
          </a:xfrm>
        </p:spPr>
        <p:txBody>
          <a:bodyPr>
            <a:normAutofit/>
          </a:bodyPr>
          <a:lstStyle/>
          <a:p>
            <a:pPr marL="0" indent="0">
              <a:lnSpc>
                <a:spcPct val="100000"/>
              </a:lnSpc>
              <a:buNone/>
            </a:pPr>
            <a:r>
              <a:rPr lang="en-US" sz="3600" b="1" dirty="0" smtClean="0"/>
              <a:t>Management goals in suspected STI </a:t>
            </a:r>
          </a:p>
          <a:p>
            <a:pPr>
              <a:lnSpc>
                <a:spcPct val="100000"/>
              </a:lnSpc>
            </a:pPr>
            <a:r>
              <a:rPr lang="en-US" sz="3600" dirty="0" smtClean="0"/>
              <a:t>Relief of any symptoms</a:t>
            </a:r>
          </a:p>
          <a:p>
            <a:pPr>
              <a:lnSpc>
                <a:spcPct val="100000"/>
              </a:lnSpc>
            </a:pPr>
            <a:r>
              <a:rPr lang="en-US" sz="3600" dirty="0" smtClean="0"/>
              <a:t>Screening for treatable STI that may not be causing symptoms</a:t>
            </a:r>
          </a:p>
          <a:p>
            <a:pPr>
              <a:lnSpc>
                <a:spcPct val="100000"/>
              </a:lnSpc>
            </a:pPr>
            <a:r>
              <a:rPr lang="en-US" sz="3600" dirty="0" smtClean="0"/>
              <a:t>Tracing and treatment of sexual contacts who may also be infected</a:t>
            </a:r>
          </a:p>
          <a:p>
            <a:pPr>
              <a:lnSpc>
                <a:spcPct val="100000"/>
              </a:lnSpc>
            </a:pPr>
            <a:r>
              <a:rPr lang="en-US" sz="3600" dirty="0" smtClean="0"/>
              <a:t>Advice to reduce risk of infection in the future </a:t>
            </a:r>
          </a:p>
          <a:p>
            <a:pPr marL="0" indent="0">
              <a:lnSpc>
                <a:spcPct val="100000"/>
              </a:lnSpc>
              <a:buNone/>
            </a:pPr>
            <a:endParaRPr lang="en-US" sz="3600" dirty="0" smtClean="0"/>
          </a:p>
          <a:p>
            <a:endParaRPr lang="en-US" sz="3600" dirty="0"/>
          </a:p>
        </p:txBody>
      </p:sp>
    </p:spTree>
    <p:extLst>
      <p:ext uri="{BB962C8B-B14F-4D97-AF65-F5344CB8AC3E}">
        <p14:creationId xmlns:p14="http://schemas.microsoft.com/office/powerpoint/2010/main" val="415859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01858"/>
            <a:ext cx="10515600" cy="5375105"/>
          </a:xfrm>
        </p:spPr>
        <p:txBody>
          <a:bodyPr/>
          <a:lstStyle/>
          <a:p>
            <a:pPr marL="0" indent="0">
              <a:buNone/>
            </a:pPr>
            <a:r>
              <a:rPr lang="en-US" b="1" dirty="0" smtClean="0"/>
              <a:t>PRESENTING PROBLEMS IN WOMEN </a:t>
            </a:r>
          </a:p>
          <a:p>
            <a:r>
              <a:rPr lang="en-US" dirty="0" smtClean="0"/>
              <a:t>Vaginal discharge</a:t>
            </a:r>
          </a:p>
          <a:p>
            <a:r>
              <a:rPr lang="en-US" dirty="0" smtClean="0"/>
              <a:t>Lower abdominal pain</a:t>
            </a:r>
          </a:p>
          <a:p>
            <a:r>
              <a:rPr lang="en-US" dirty="0" smtClean="0"/>
              <a:t>Genital ulceration</a:t>
            </a:r>
          </a:p>
          <a:p>
            <a:r>
              <a:rPr lang="en-US" dirty="0" smtClean="0"/>
              <a:t>Genital lumps </a:t>
            </a:r>
          </a:p>
          <a:p>
            <a:r>
              <a:rPr lang="en-US" dirty="0" smtClean="0"/>
              <a:t>Chronic </a:t>
            </a:r>
            <a:r>
              <a:rPr lang="en-US" dirty="0" err="1" smtClean="0"/>
              <a:t>vulval</a:t>
            </a:r>
            <a:r>
              <a:rPr lang="en-US" dirty="0" smtClean="0"/>
              <a:t> pain and/or itch  </a:t>
            </a:r>
          </a:p>
          <a:p>
            <a:endParaRPr lang="en-US" dirty="0" smtClean="0"/>
          </a:p>
          <a:p>
            <a:endParaRPr lang="en-US" dirty="0"/>
          </a:p>
        </p:txBody>
      </p:sp>
    </p:spTree>
    <p:extLst>
      <p:ext uri="{BB962C8B-B14F-4D97-AF65-F5344CB8AC3E}">
        <p14:creationId xmlns:p14="http://schemas.microsoft.com/office/powerpoint/2010/main" val="2069750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8978"/>
            <a:ext cx="10515600" cy="5557985"/>
          </a:xfrm>
        </p:spPr>
        <p:txBody>
          <a:bodyPr>
            <a:normAutofit/>
          </a:bodyPr>
          <a:lstStyle/>
          <a:p>
            <a:pPr marL="0" indent="0">
              <a:lnSpc>
                <a:spcPct val="100000"/>
              </a:lnSpc>
              <a:buNone/>
            </a:pPr>
            <a:r>
              <a:rPr lang="en-US" sz="3200" b="1" dirty="0" smtClean="0"/>
              <a:t>Those at particular risk from STIs</a:t>
            </a:r>
          </a:p>
          <a:p>
            <a:pPr>
              <a:lnSpc>
                <a:spcPct val="100000"/>
              </a:lnSpc>
            </a:pPr>
            <a:r>
              <a:rPr lang="en-US" sz="3200" dirty="0" smtClean="0"/>
              <a:t>Sex workers, male and female</a:t>
            </a:r>
          </a:p>
          <a:p>
            <a:pPr>
              <a:lnSpc>
                <a:spcPct val="100000"/>
              </a:lnSpc>
            </a:pPr>
            <a:r>
              <a:rPr lang="en-US" sz="3200" dirty="0" smtClean="0"/>
              <a:t>Clients of sex workers</a:t>
            </a:r>
          </a:p>
          <a:p>
            <a:pPr>
              <a:lnSpc>
                <a:spcPct val="100000"/>
              </a:lnSpc>
            </a:pPr>
            <a:r>
              <a:rPr lang="en-US" sz="3200" dirty="0" smtClean="0"/>
              <a:t>Men who have sex with men</a:t>
            </a:r>
          </a:p>
          <a:p>
            <a:pPr>
              <a:lnSpc>
                <a:spcPct val="100000"/>
              </a:lnSpc>
            </a:pPr>
            <a:r>
              <a:rPr lang="en-US" sz="3200" dirty="0" smtClean="0"/>
              <a:t>Injecting drug users (sex for money or drugs) and their partners</a:t>
            </a:r>
          </a:p>
          <a:p>
            <a:pPr>
              <a:lnSpc>
                <a:spcPct val="100000"/>
              </a:lnSpc>
            </a:pPr>
            <a:r>
              <a:rPr lang="en-US" sz="3200" dirty="0" smtClean="0"/>
              <a:t>Frequent </a:t>
            </a:r>
            <a:r>
              <a:rPr lang="en-US" sz="3200" dirty="0" err="1" smtClean="0"/>
              <a:t>travellers</a:t>
            </a:r>
            <a:r>
              <a:rPr lang="en-US" sz="3200" dirty="0" smtClean="0"/>
              <a:t> </a:t>
            </a:r>
          </a:p>
          <a:p>
            <a:endParaRPr lang="en-US" sz="3200" dirty="0"/>
          </a:p>
        </p:txBody>
      </p:sp>
    </p:spTree>
    <p:extLst>
      <p:ext uri="{BB962C8B-B14F-4D97-AF65-F5344CB8AC3E}">
        <p14:creationId xmlns:p14="http://schemas.microsoft.com/office/powerpoint/2010/main" val="620980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969"/>
            <a:ext cx="4409049" cy="464869"/>
          </a:xfrm>
        </p:spPr>
        <p:txBody>
          <a:bodyPr>
            <a:normAutofit fontScale="90000"/>
          </a:bodyPr>
          <a:lstStyle/>
          <a:p>
            <a:r>
              <a:rPr lang="en-US" b="1" u="sng" dirty="0" smtClean="0"/>
              <a:t>Prevention of STIs</a:t>
            </a:r>
            <a:endParaRPr lang="en-US" b="1" u="sng" dirty="0"/>
          </a:p>
        </p:txBody>
      </p:sp>
      <p:sp>
        <p:nvSpPr>
          <p:cNvPr id="3" name="Content Placeholder 2"/>
          <p:cNvSpPr>
            <a:spLocks noGrp="1"/>
          </p:cNvSpPr>
          <p:nvPr>
            <p:ph idx="1"/>
          </p:nvPr>
        </p:nvSpPr>
        <p:spPr>
          <a:xfrm>
            <a:off x="717453" y="590838"/>
            <a:ext cx="10944664" cy="6133519"/>
          </a:xfrm>
        </p:spPr>
        <p:txBody>
          <a:bodyPr>
            <a:normAutofit fontScale="85000" lnSpcReduction="20000"/>
          </a:bodyPr>
          <a:lstStyle/>
          <a:p>
            <a:r>
              <a:rPr lang="en-US" dirty="0" smtClean="0"/>
              <a:t>Case-finding - Expedited partner therapy (EPT) and patient-delivered partner therapy (PDPT) should be provided whenever possible and in accordance with local law. With EPT and PDPT, clinicians prescribe treatment to partners of individuals known to have an infection without providing direct medical evaluation and counseling to the partner.</a:t>
            </a:r>
          </a:p>
          <a:p>
            <a:r>
              <a:rPr lang="en-US" dirty="0" smtClean="0"/>
              <a:t>Changing of behavior </a:t>
            </a:r>
          </a:p>
          <a:p>
            <a:r>
              <a:rPr lang="en-US" dirty="0" smtClean="0"/>
              <a:t>Consistent and correct use of barrier methods reduce the risk of transmission of some infections, such as HIV, chlamydia, gonorrhea, and syphilis. </a:t>
            </a:r>
          </a:p>
          <a:p>
            <a:r>
              <a:rPr lang="en-US" dirty="0" smtClean="0"/>
              <a:t>Human Papilloma Virus (HPV) and hepatitis rates are significantly decreased by vaccination. </a:t>
            </a:r>
          </a:p>
          <a:p>
            <a:r>
              <a:rPr lang="en-US" dirty="0" smtClean="0"/>
              <a:t>Pre-exposure prophylaxis (</a:t>
            </a:r>
            <a:r>
              <a:rPr lang="en-US" dirty="0" err="1" smtClean="0"/>
              <a:t>PrEP</a:t>
            </a:r>
            <a:r>
              <a:rPr lang="en-US" dirty="0" smtClean="0"/>
              <a:t>) and post-exposure prophylaxis (PEP) are effective in preventing the transmission of infections such as HIV in patients who are at risk for exposure or who have been exposed. </a:t>
            </a:r>
          </a:p>
          <a:p>
            <a:r>
              <a:rPr lang="en-US" dirty="0" smtClean="0"/>
              <a:t>Sex toys and prostheses may serve as a vehicle for STI transmission and should be used with a condom or properly cleansed between each use. </a:t>
            </a:r>
          </a:p>
          <a:p>
            <a:r>
              <a:rPr lang="en-US" dirty="0" smtClean="0"/>
              <a:t>Family physicians should proactively counsel patients about these strategies and prescribe </a:t>
            </a:r>
            <a:r>
              <a:rPr lang="en-US" dirty="0" err="1" smtClean="0"/>
              <a:t>PrEP</a:t>
            </a:r>
            <a:r>
              <a:rPr lang="en-US" dirty="0" smtClean="0"/>
              <a:t> and PEP as a routine part of STI prevention.</a:t>
            </a:r>
            <a:endParaRPr lang="en-US" dirty="0"/>
          </a:p>
          <a:p>
            <a:r>
              <a:rPr lang="en-US" dirty="0" smtClean="0"/>
              <a:t>Congenital and perinatal infections may be reduced through appropriate counseling, screening, diagnosis, and treatment of pregnant and breastfeeding individuals.</a:t>
            </a:r>
            <a:br>
              <a:rPr lang="en-US" dirty="0" smtClean="0"/>
            </a:br>
            <a:endParaRPr lang="en-US" dirty="0"/>
          </a:p>
        </p:txBody>
      </p:sp>
    </p:spTree>
    <p:extLst>
      <p:ext uri="{BB962C8B-B14F-4D97-AF65-F5344CB8AC3E}">
        <p14:creationId xmlns:p14="http://schemas.microsoft.com/office/powerpoint/2010/main" val="4159563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81989"/>
          </a:xfrm>
        </p:spPr>
        <p:txBody>
          <a:bodyPr>
            <a:normAutofit fontScale="90000"/>
          </a:bodyPr>
          <a:lstStyle/>
          <a:p>
            <a:r>
              <a:rPr lang="en-US" dirty="0"/>
              <a:t>V</a:t>
            </a:r>
            <a:r>
              <a:rPr lang="en-US" dirty="0" smtClean="0"/>
              <a:t>ulnerabilities to STIs include</a:t>
            </a:r>
            <a:r>
              <a:rPr lang="en-US" dirty="0"/>
              <a:t>: </a:t>
            </a:r>
          </a:p>
        </p:txBody>
      </p:sp>
      <p:sp>
        <p:nvSpPr>
          <p:cNvPr id="3" name="Content Placeholder 2"/>
          <p:cNvSpPr>
            <a:spLocks noGrp="1"/>
          </p:cNvSpPr>
          <p:nvPr>
            <p:ph idx="1"/>
          </p:nvPr>
        </p:nvSpPr>
        <p:spPr>
          <a:xfrm>
            <a:off x="838200" y="773723"/>
            <a:ext cx="11063068" cy="5739619"/>
          </a:xfrm>
        </p:spPr>
        <p:txBody>
          <a:bodyPr>
            <a:noAutofit/>
          </a:bodyPr>
          <a:lstStyle/>
          <a:p>
            <a:pPr marL="514350" indent="-514350">
              <a:buAutoNum type="alphaLcPeriod"/>
            </a:pPr>
            <a:r>
              <a:rPr lang="en-US" sz="1400" dirty="0" smtClean="0"/>
              <a:t>Having </a:t>
            </a:r>
            <a:r>
              <a:rPr lang="en-US" sz="1400" dirty="0"/>
              <a:t>primary education or less for an individual and/or their spouse </a:t>
            </a:r>
            <a:endParaRPr lang="en-US" sz="1400" dirty="0" smtClean="0"/>
          </a:p>
          <a:p>
            <a:pPr marL="514350" indent="-514350">
              <a:buAutoNum type="alphaLcPeriod"/>
            </a:pPr>
            <a:r>
              <a:rPr lang="en-US" sz="1400" dirty="0" smtClean="0"/>
              <a:t>Lack </a:t>
            </a:r>
            <a:r>
              <a:rPr lang="en-US" sz="1400" dirty="0"/>
              <a:t>of formal </a:t>
            </a:r>
            <a:r>
              <a:rPr lang="en-US" sz="1400" dirty="0" smtClean="0"/>
              <a:t>employment</a:t>
            </a:r>
          </a:p>
          <a:p>
            <a:pPr marL="514350" indent="-514350">
              <a:buAutoNum type="alphaLcPeriod"/>
            </a:pPr>
            <a:r>
              <a:rPr lang="en-US" sz="1400" dirty="0" smtClean="0"/>
              <a:t>Poverty</a:t>
            </a:r>
          </a:p>
          <a:p>
            <a:pPr marL="514350" indent="-514350">
              <a:buAutoNum type="alphaLcPeriod"/>
            </a:pPr>
            <a:r>
              <a:rPr lang="en-US" sz="1400" dirty="0" smtClean="0"/>
              <a:t>Low income</a:t>
            </a:r>
          </a:p>
          <a:p>
            <a:pPr marL="514350" indent="-514350">
              <a:buAutoNum type="alphaLcPeriod"/>
            </a:pPr>
            <a:r>
              <a:rPr lang="en-US" sz="1400" dirty="0" smtClean="0"/>
              <a:t>Intra </a:t>
            </a:r>
            <a:r>
              <a:rPr lang="en-US" sz="1400" dirty="0"/>
              <a:t>uterine device </a:t>
            </a:r>
            <a:r>
              <a:rPr lang="en-US" sz="1400" dirty="0" smtClean="0"/>
              <a:t>(IUDs) </a:t>
            </a:r>
            <a:r>
              <a:rPr lang="en-US" sz="1400" dirty="0"/>
              <a:t>placement for women especially within the first 20 days of </a:t>
            </a:r>
            <a:r>
              <a:rPr lang="en-US" sz="1400" dirty="0" smtClean="0"/>
              <a:t>placement</a:t>
            </a:r>
          </a:p>
          <a:p>
            <a:pPr marL="514350" indent="-514350">
              <a:buAutoNum type="alphaLcPeriod"/>
            </a:pPr>
            <a:r>
              <a:rPr lang="en-US" sz="1400" dirty="0" smtClean="0"/>
              <a:t>Alcohol </a:t>
            </a:r>
            <a:r>
              <a:rPr lang="en-US" sz="1400" dirty="0"/>
              <a:t>and substance </a:t>
            </a:r>
            <a:r>
              <a:rPr lang="en-US" sz="1400" dirty="0" smtClean="0"/>
              <a:t>abuse</a:t>
            </a:r>
          </a:p>
          <a:p>
            <a:pPr marL="514350" indent="-514350">
              <a:buAutoNum type="alphaLcPeriod"/>
            </a:pPr>
            <a:r>
              <a:rPr lang="en-US" sz="1400" dirty="0" smtClean="0"/>
              <a:t>Use </a:t>
            </a:r>
            <a:r>
              <a:rPr lang="en-US" sz="1400" dirty="0"/>
              <a:t>of spermicides especially those containing n-9 due to disruption of the genital </a:t>
            </a:r>
            <a:r>
              <a:rPr lang="en-US" sz="1400" dirty="0" smtClean="0"/>
              <a:t>epithelium</a:t>
            </a:r>
          </a:p>
          <a:p>
            <a:pPr marL="514350" indent="-514350">
              <a:buAutoNum type="alphaLcPeriod"/>
            </a:pPr>
            <a:r>
              <a:rPr lang="en-US" sz="1400" dirty="0" smtClean="0"/>
              <a:t>Individuals </a:t>
            </a:r>
            <a:r>
              <a:rPr lang="en-US" sz="1400" dirty="0"/>
              <a:t>and/or partners with multiple sex </a:t>
            </a:r>
            <a:r>
              <a:rPr lang="en-US" sz="1400" dirty="0" smtClean="0"/>
              <a:t>partners</a:t>
            </a:r>
          </a:p>
          <a:p>
            <a:pPr marL="514350" indent="-514350">
              <a:buAutoNum type="alphaLcPeriod"/>
            </a:pPr>
            <a:r>
              <a:rPr lang="en-US" sz="1400" dirty="0" smtClean="0"/>
              <a:t>Gender </a:t>
            </a:r>
            <a:r>
              <a:rPr lang="en-US" sz="1400" dirty="0"/>
              <a:t>based </a:t>
            </a:r>
            <a:r>
              <a:rPr lang="en-US" sz="1400" dirty="0" smtClean="0"/>
              <a:t>violence</a:t>
            </a:r>
          </a:p>
          <a:p>
            <a:pPr marL="514350" indent="-514350">
              <a:buAutoNum type="alphaLcPeriod"/>
            </a:pPr>
            <a:r>
              <a:rPr lang="en-US" sz="1400" dirty="0" smtClean="0"/>
              <a:t>Mental </a:t>
            </a:r>
            <a:r>
              <a:rPr lang="en-US" sz="1400" dirty="0"/>
              <a:t>and physical </a:t>
            </a:r>
            <a:r>
              <a:rPr lang="en-US" sz="1400" dirty="0" smtClean="0"/>
              <a:t>disability</a:t>
            </a:r>
          </a:p>
          <a:p>
            <a:pPr marL="514350" indent="-514350">
              <a:buAutoNum type="alphaLcPeriod"/>
            </a:pPr>
            <a:r>
              <a:rPr lang="en-US" sz="1400" dirty="0" smtClean="0"/>
              <a:t>Childhood </a:t>
            </a:r>
            <a:r>
              <a:rPr lang="en-US" sz="1400" dirty="0"/>
              <a:t>sexual </a:t>
            </a:r>
            <a:r>
              <a:rPr lang="en-US" sz="1400" dirty="0" smtClean="0"/>
              <a:t>abuse</a:t>
            </a:r>
          </a:p>
          <a:p>
            <a:pPr marL="514350" indent="-514350">
              <a:buAutoNum type="alphaLcPeriod"/>
            </a:pPr>
            <a:r>
              <a:rPr lang="en-US" sz="1400" dirty="0" smtClean="0"/>
              <a:t>Child marriage</a:t>
            </a:r>
          </a:p>
          <a:p>
            <a:pPr marL="514350" indent="-514350">
              <a:buAutoNum type="alphaLcPeriod"/>
            </a:pPr>
            <a:r>
              <a:rPr lang="en-US" sz="1400" dirty="0" smtClean="0"/>
              <a:t>Key populations</a:t>
            </a:r>
          </a:p>
          <a:p>
            <a:pPr marL="514350" indent="-514350">
              <a:buAutoNum type="alphaLcPeriod"/>
            </a:pPr>
            <a:r>
              <a:rPr lang="en-US" sz="1400" dirty="0" smtClean="0"/>
              <a:t>Out </a:t>
            </a:r>
            <a:r>
              <a:rPr lang="en-US" sz="1400" dirty="0"/>
              <a:t>of school </a:t>
            </a:r>
            <a:r>
              <a:rPr lang="en-US" sz="1400" dirty="0" smtClean="0"/>
              <a:t>adolescents</a:t>
            </a:r>
          </a:p>
          <a:p>
            <a:pPr marL="514350" indent="-514350">
              <a:buAutoNum type="alphaLcPeriod"/>
            </a:pPr>
            <a:r>
              <a:rPr lang="en-US" sz="1400" dirty="0" smtClean="0"/>
              <a:t>Early </a:t>
            </a:r>
            <a:r>
              <a:rPr lang="en-US" sz="1400" dirty="0"/>
              <a:t>sexual </a:t>
            </a:r>
            <a:r>
              <a:rPr lang="en-US" sz="1400" dirty="0" smtClean="0"/>
              <a:t>debut</a:t>
            </a:r>
          </a:p>
          <a:p>
            <a:pPr marL="514350" indent="-514350">
              <a:buAutoNum type="alphaLcPeriod"/>
            </a:pPr>
            <a:r>
              <a:rPr lang="en-US" sz="1400" dirty="0" smtClean="0"/>
              <a:t>Disempowerment </a:t>
            </a:r>
            <a:r>
              <a:rPr lang="en-US" sz="1400" dirty="0"/>
              <a:t>of </a:t>
            </a:r>
            <a:r>
              <a:rPr lang="en-US" sz="1400" dirty="0" smtClean="0"/>
              <a:t>women</a:t>
            </a:r>
          </a:p>
          <a:p>
            <a:pPr marL="514350" indent="-514350">
              <a:buAutoNum type="alphaLcPeriod"/>
            </a:pPr>
            <a:r>
              <a:rPr lang="en-US" sz="1400" dirty="0" smtClean="0"/>
              <a:t>People </a:t>
            </a:r>
            <a:r>
              <a:rPr lang="en-US" sz="1400" dirty="0"/>
              <a:t>living with </a:t>
            </a:r>
            <a:r>
              <a:rPr lang="en-US" sz="1400" dirty="0" smtClean="0"/>
              <a:t>HIV</a:t>
            </a:r>
          </a:p>
          <a:p>
            <a:pPr marL="514350" indent="-514350">
              <a:buAutoNum type="alphaLcPeriod"/>
            </a:pPr>
            <a:r>
              <a:rPr lang="en-US" sz="1400" dirty="0" smtClean="0"/>
              <a:t> </a:t>
            </a:r>
            <a:r>
              <a:rPr lang="en-US" sz="1400" dirty="0"/>
              <a:t>Conflict </a:t>
            </a:r>
            <a:r>
              <a:rPr lang="en-US" sz="1400" dirty="0" smtClean="0"/>
              <a:t>situations</a:t>
            </a:r>
          </a:p>
          <a:p>
            <a:pPr marL="514350" indent="-514350">
              <a:buAutoNum type="alphaLcPeriod"/>
            </a:pPr>
            <a:r>
              <a:rPr lang="en-US" sz="1400" dirty="0" smtClean="0"/>
              <a:t> </a:t>
            </a:r>
            <a:r>
              <a:rPr lang="en-US" sz="1400" dirty="0"/>
              <a:t>Refugees/internally displaced persons and immigrants</a:t>
            </a:r>
          </a:p>
        </p:txBody>
      </p:sp>
    </p:spTree>
    <p:extLst>
      <p:ext uri="{BB962C8B-B14F-4D97-AF65-F5344CB8AC3E}">
        <p14:creationId xmlns:p14="http://schemas.microsoft.com/office/powerpoint/2010/main" val="3121385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797" y="2447144"/>
            <a:ext cx="5872089" cy="1325563"/>
          </a:xfrm>
        </p:spPr>
        <p:txBody>
          <a:bodyPr/>
          <a:lstStyle/>
          <a:p>
            <a:r>
              <a:rPr lang="en-US" b="1" dirty="0" smtClean="0"/>
              <a:t>Management of STIs</a:t>
            </a:r>
            <a:endParaRPr lang="en-US" b="1" dirty="0"/>
          </a:p>
        </p:txBody>
      </p:sp>
    </p:spTree>
    <p:extLst>
      <p:ext uri="{BB962C8B-B14F-4D97-AF65-F5344CB8AC3E}">
        <p14:creationId xmlns:p14="http://schemas.microsoft.com/office/powerpoint/2010/main" val="3067916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689" y="2081383"/>
            <a:ext cx="10515600" cy="1325563"/>
          </a:xfrm>
        </p:spPr>
        <p:txBody>
          <a:bodyPr>
            <a:normAutofit/>
          </a:bodyPr>
          <a:lstStyle/>
          <a:p>
            <a:r>
              <a:rPr lang="en-US" sz="5400" b="1" dirty="0" smtClean="0"/>
              <a:t>SYNDROMIC MANAGEMENT OF STIs</a:t>
            </a:r>
            <a:endParaRPr lang="en-US" sz="5400" b="1" dirty="0"/>
          </a:p>
        </p:txBody>
      </p:sp>
    </p:spTree>
    <p:extLst>
      <p:ext uri="{BB962C8B-B14F-4D97-AF65-F5344CB8AC3E}">
        <p14:creationId xmlns:p14="http://schemas.microsoft.com/office/powerpoint/2010/main" val="63511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81354"/>
            <a:ext cx="10805160" cy="5895609"/>
          </a:xfrm>
        </p:spPr>
        <p:txBody>
          <a:bodyPr>
            <a:normAutofit fontScale="92500" lnSpcReduction="10000"/>
          </a:bodyPr>
          <a:lstStyle/>
          <a:p>
            <a:pPr marL="0" indent="0">
              <a:buNone/>
            </a:pPr>
            <a:r>
              <a:rPr lang="en-US" dirty="0"/>
              <a:t>STIs can be managed through </a:t>
            </a:r>
            <a:r>
              <a:rPr lang="en-US" dirty="0" err="1"/>
              <a:t>aetiological</a:t>
            </a:r>
            <a:r>
              <a:rPr lang="en-US" dirty="0"/>
              <a:t>, clinical and syndromic approaches; or through a combination of these approaches. The management of any STI through all of these approaches should follow these standard steps</a:t>
            </a:r>
            <a:r>
              <a:rPr lang="en-US" dirty="0" smtClean="0"/>
              <a:t>:</a:t>
            </a:r>
          </a:p>
          <a:p>
            <a:pPr marL="514350" indent="-514350">
              <a:buAutoNum type="arabicPeriod"/>
            </a:pPr>
            <a:r>
              <a:rPr lang="en-US" dirty="0" smtClean="0"/>
              <a:t>History </a:t>
            </a:r>
            <a:r>
              <a:rPr lang="en-US" dirty="0"/>
              <a:t>taking </a:t>
            </a:r>
            <a:endParaRPr lang="en-US" dirty="0" smtClean="0"/>
          </a:p>
          <a:p>
            <a:pPr marL="514350" indent="-514350">
              <a:buAutoNum type="arabicPeriod"/>
            </a:pPr>
            <a:r>
              <a:rPr lang="en-US" dirty="0" smtClean="0"/>
              <a:t>Physical examination</a:t>
            </a:r>
          </a:p>
          <a:p>
            <a:pPr marL="514350" indent="-514350">
              <a:buAutoNum type="arabicPeriod"/>
            </a:pPr>
            <a:r>
              <a:rPr lang="en-US" dirty="0" smtClean="0"/>
              <a:t>Establishment </a:t>
            </a:r>
            <a:r>
              <a:rPr lang="en-US" dirty="0"/>
              <a:t>of diagnosis and treatment </a:t>
            </a:r>
            <a:r>
              <a:rPr lang="en-US" dirty="0" smtClean="0"/>
              <a:t>plan</a:t>
            </a:r>
          </a:p>
          <a:p>
            <a:pPr marL="514350" indent="-514350">
              <a:buAutoNum type="arabicPeriod"/>
            </a:pPr>
            <a:r>
              <a:rPr lang="en-US" dirty="0" smtClean="0"/>
              <a:t>Education </a:t>
            </a:r>
            <a:r>
              <a:rPr lang="en-US" dirty="0"/>
              <a:t>and counselling to prevent </a:t>
            </a:r>
            <a:r>
              <a:rPr lang="en-US" dirty="0" smtClean="0"/>
              <a:t>re-infection</a:t>
            </a:r>
          </a:p>
          <a:p>
            <a:pPr marL="514350" indent="-514350">
              <a:buAutoNum type="arabicPeriod"/>
            </a:pPr>
            <a:r>
              <a:rPr lang="en-US" dirty="0" smtClean="0"/>
              <a:t>Education </a:t>
            </a:r>
            <a:r>
              <a:rPr lang="en-US" dirty="0"/>
              <a:t>and counselling to enhance </a:t>
            </a:r>
            <a:r>
              <a:rPr lang="en-US" dirty="0" smtClean="0"/>
              <a:t>compliance</a:t>
            </a:r>
          </a:p>
          <a:p>
            <a:pPr marL="514350" indent="-514350">
              <a:buAutoNum type="arabicPeriod"/>
            </a:pPr>
            <a:r>
              <a:rPr lang="en-US" dirty="0" smtClean="0"/>
              <a:t>Condom </a:t>
            </a:r>
            <a:r>
              <a:rPr lang="en-US" dirty="0"/>
              <a:t>promotion, demonstration and </a:t>
            </a:r>
            <a:r>
              <a:rPr lang="en-US" dirty="0" smtClean="0"/>
              <a:t>dispensing</a:t>
            </a:r>
          </a:p>
          <a:p>
            <a:pPr marL="514350" indent="-514350">
              <a:buAutoNum type="arabicPeriod"/>
            </a:pPr>
            <a:r>
              <a:rPr lang="en-US" dirty="0" smtClean="0"/>
              <a:t>Assisted </a:t>
            </a:r>
            <a:r>
              <a:rPr lang="en-US" dirty="0"/>
              <a:t>partner notification </a:t>
            </a:r>
            <a:endParaRPr lang="en-US" dirty="0" smtClean="0"/>
          </a:p>
          <a:p>
            <a:pPr marL="0" indent="0">
              <a:buNone/>
            </a:pPr>
            <a:r>
              <a:rPr lang="en-US" dirty="0" smtClean="0"/>
              <a:t>The </a:t>
            </a:r>
            <a:r>
              <a:rPr lang="en-US" dirty="0"/>
              <a:t>last 4 steps are commonly referred to as 4Cs namely: Counselling, Compliance, Condoms and Contact Tracing. </a:t>
            </a:r>
            <a:endParaRPr lang="en-US" dirty="0" smtClean="0"/>
          </a:p>
          <a:p>
            <a:pPr marL="0" indent="0">
              <a:buNone/>
            </a:pPr>
            <a:r>
              <a:rPr lang="en-US" dirty="0" smtClean="0"/>
              <a:t>In </a:t>
            </a:r>
            <a:r>
              <a:rPr lang="en-US" dirty="0"/>
              <a:t>addition, irrespective of the approach of management used, all STI patients should be provided with HIV testing services.</a:t>
            </a:r>
          </a:p>
        </p:txBody>
      </p:sp>
    </p:spTree>
    <p:extLst>
      <p:ext uri="{BB962C8B-B14F-4D97-AF65-F5344CB8AC3E}">
        <p14:creationId xmlns:p14="http://schemas.microsoft.com/office/powerpoint/2010/main" val="21503687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963" y="337624"/>
            <a:ext cx="11507372" cy="6330461"/>
          </a:xfrm>
        </p:spPr>
        <p:txBody>
          <a:bodyPr>
            <a:normAutofit/>
          </a:bodyPr>
          <a:lstStyle/>
          <a:p>
            <a:pPr marL="0" indent="0">
              <a:buNone/>
            </a:pPr>
            <a:r>
              <a:rPr lang="en-US" dirty="0"/>
              <a:t>This guidance provides the following syndromic decision making flow charts that are to be used to diagnose </a:t>
            </a:r>
            <a:r>
              <a:rPr lang="en-US" dirty="0" smtClean="0"/>
              <a:t>patients:</a:t>
            </a:r>
          </a:p>
          <a:p>
            <a:pPr lvl="1"/>
            <a:r>
              <a:rPr lang="en-US" sz="2800" dirty="0" smtClean="0"/>
              <a:t>STI </a:t>
            </a:r>
            <a:r>
              <a:rPr lang="en-US" sz="2800" dirty="0"/>
              <a:t>syndromes namely penile discharge (</a:t>
            </a:r>
            <a:r>
              <a:rPr lang="en-US" sz="2800" dirty="0" smtClean="0"/>
              <a:t>urethritis).</a:t>
            </a:r>
          </a:p>
          <a:p>
            <a:pPr lvl="1"/>
            <a:r>
              <a:rPr lang="en-US" sz="2800" dirty="0" smtClean="0"/>
              <a:t>Vaginal </a:t>
            </a:r>
            <a:r>
              <a:rPr lang="en-US" sz="2800" dirty="0"/>
              <a:t>discharge (vaginitis and </a:t>
            </a:r>
            <a:r>
              <a:rPr lang="en-US" sz="2800" dirty="0" smtClean="0"/>
              <a:t>cervicitis).</a:t>
            </a:r>
          </a:p>
          <a:p>
            <a:pPr lvl="1"/>
            <a:r>
              <a:rPr lang="en-US" sz="2800" dirty="0" smtClean="0"/>
              <a:t>Lower </a:t>
            </a:r>
            <a:r>
              <a:rPr lang="en-US" sz="2800" dirty="0"/>
              <a:t>abdominal pain in women (pelvic inflammatory </a:t>
            </a:r>
            <a:r>
              <a:rPr lang="en-US" sz="2800" dirty="0" smtClean="0"/>
              <a:t>disease).</a:t>
            </a:r>
          </a:p>
          <a:p>
            <a:pPr lvl="1"/>
            <a:r>
              <a:rPr lang="en-US" sz="2800" dirty="0" smtClean="0"/>
              <a:t>Sores </a:t>
            </a:r>
            <a:r>
              <a:rPr lang="en-US" sz="2800" dirty="0"/>
              <a:t>on the male and female genitalia (genital ulcer </a:t>
            </a:r>
            <a:r>
              <a:rPr lang="en-US" sz="2800" dirty="0" smtClean="0"/>
              <a:t>syndrome).</a:t>
            </a:r>
          </a:p>
          <a:p>
            <a:pPr lvl="1"/>
            <a:r>
              <a:rPr lang="en-US" sz="2800" dirty="0" smtClean="0"/>
              <a:t>Abnormal </a:t>
            </a:r>
            <a:r>
              <a:rPr lang="en-US" sz="2800" dirty="0"/>
              <a:t>growth on the genitalia or the </a:t>
            </a:r>
            <a:r>
              <a:rPr lang="en-US" sz="2800" dirty="0" err="1"/>
              <a:t>neighbouring</a:t>
            </a:r>
            <a:r>
              <a:rPr lang="en-US" sz="2800" dirty="0"/>
              <a:t> areas in both men and women (genital </a:t>
            </a:r>
            <a:r>
              <a:rPr lang="en-US" sz="2800" dirty="0" smtClean="0"/>
              <a:t>warts).</a:t>
            </a:r>
          </a:p>
          <a:p>
            <a:pPr lvl="1"/>
            <a:r>
              <a:rPr lang="en-US" sz="2800" dirty="0" smtClean="0"/>
              <a:t>Neonatal </a:t>
            </a:r>
            <a:r>
              <a:rPr lang="en-US" sz="2800" dirty="0"/>
              <a:t>conjunctivitis (</a:t>
            </a:r>
            <a:r>
              <a:rPr lang="en-US" sz="2800" dirty="0" err="1"/>
              <a:t>ophthalmia</a:t>
            </a:r>
            <a:r>
              <a:rPr lang="en-US" sz="2800" dirty="0"/>
              <a:t> </a:t>
            </a:r>
            <a:r>
              <a:rPr lang="en-US" sz="2800" dirty="0" err="1" smtClean="0"/>
              <a:t>neonatorum</a:t>
            </a:r>
            <a:r>
              <a:rPr lang="en-US" sz="2800" dirty="0" smtClean="0"/>
              <a:t>).</a:t>
            </a:r>
          </a:p>
          <a:p>
            <a:pPr lvl="1"/>
            <a:r>
              <a:rPr lang="en-US" sz="2800" dirty="0" smtClean="0"/>
              <a:t>Abnormal </a:t>
            </a:r>
            <a:r>
              <a:rPr lang="en-US" sz="2800" dirty="0"/>
              <a:t>swellings of the lymph nodes in the groin (</a:t>
            </a:r>
            <a:r>
              <a:rPr lang="en-US" sz="2800" dirty="0" err="1" smtClean="0"/>
              <a:t>bubos</a:t>
            </a:r>
            <a:r>
              <a:rPr lang="en-US" sz="2800" dirty="0" smtClean="0"/>
              <a:t>).</a:t>
            </a:r>
          </a:p>
          <a:p>
            <a:pPr lvl="1"/>
            <a:r>
              <a:rPr lang="en-US" sz="2800" dirty="0" smtClean="0"/>
              <a:t>Anorectal discharge.</a:t>
            </a:r>
          </a:p>
          <a:p>
            <a:pPr lvl="1"/>
            <a:r>
              <a:rPr lang="en-US" sz="2800" dirty="0" smtClean="0"/>
              <a:t>Anorectal ulcers.</a:t>
            </a:r>
          </a:p>
          <a:p>
            <a:pPr lvl="1"/>
            <a:r>
              <a:rPr lang="en-US" sz="2800" dirty="0" smtClean="0"/>
              <a:t>Scrotal swelling.</a:t>
            </a:r>
          </a:p>
          <a:p>
            <a:pPr lvl="1"/>
            <a:r>
              <a:rPr lang="en-US" sz="2800" dirty="0" smtClean="0"/>
              <a:t>Oropharyngeal </a:t>
            </a:r>
            <a:r>
              <a:rPr lang="en-US" sz="2800" dirty="0"/>
              <a:t>infection. </a:t>
            </a:r>
          </a:p>
        </p:txBody>
      </p:sp>
    </p:spTree>
    <p:extLst>
      <p:ext uri="{BB962C8B-B14F-4D97-AF65-F5344CB8AC3E}">
        <p14:creationId xmlns:p14="http://schemas.microsoft.com/office/powerpoint/2010/main" val="30357707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286" y="365760"/>
            <a:ext cx="11086514" cy="5811203"/>
          </a:xfrm>
        </p:spPr>
        <p:txBody>
          <a:bodyPr>
            <a:normAutofit fontScale="92500" lnSpcReduction="10000"/>
          </a:bodyPr>
          <a:lstStyle/>
          <a:p>
            <a:pPr marL="514350" indent="-514350" algn="just">
              <a:buAutoNum type="arabicPeriod"/>
            </a:pPr>
            <a:r>
              <a:rPr lang="en-US" b="1" dirty="0" smtClean="0"/>
              <a:t>Urethral </a:t>
            </a:r>
            <a:r>
              <a:rPr lang="en-US" b="1" dirty="0"/>
              <a:t>discharge in men</a:t>
            </a:r>
            <a:r>
              <a:rPr lang="en-US" dirty="0" smtClean="0"/>
              <a:t>: Duration</a:t>
            </a:r>
            <a:r>
              <a:rPr lang="en-US" dirty="0"/>
              <a:t>, amount of discharge, </a:t>
            </a:r>
            <a:r>
              <a:rPr lang="en-US" dirty="0" err="1"/>
              <a:t>colour</a:t>
            </a:r>
            <a:r>
              <a:rPr lang="en-US" dirty="0"/>
              <a:t> of discharge, pain on micturition, history of multiple sexual partners, history of last unprotected casual sex. </a:t>
            </a:r>
            <a:endParaRPr lang="en-US" dirty="0" smtClean="0"/>
          </a:p>
          <a:p>
            <a:pPr marL="514350" indent="-514350" algn="just">
              <a:buAutoNum type="arabicPeriod"/>
            </a:pPr>
            <a:r>
              <a:rPr lang="en-US" b="1" dirty="0" smtClean="0"/>
              <a:t>Vaginal </a:t>
            </a:r>
            <a:r>
              <a:rPr lang="en-US" b="1" dirty="0"/>
              <a:t>discharge</a:t>
            </a:r>
            <a:r>
              <a:rPr lang="en-US" dirty="0"/>
              <a:t>: Duration, </a:t>
            </a:r>
            <a:r>
              <a:rPr lang="en-US" dirty="0" err="1"/>
              <a:t>colour</a:t>
            </a:r>
            <a:r>
              <a:rPr lang="en-US" dirty="0"/>
              <a:t>, amount and </a:t>
            </a:r>
            <a:r>
              <a:rPr lang="en-US" dirty="0" err="1"/>
              <a:t>odour</a:t>
            </a:r>
            <a:r>
              <a:rPr lang="en-US" dirty="0"/>
              <a:t> of the discharge, history of multiple sexual partners, history of last unprotected casual </a:t>
            </a:r>
            <a:r>
              <a:rPr lang="en-US" dirty="0" smtClean="0"/>
              <a:t>sex.</a:t>
            </a:r>
          </a:p>
          <a:p>
            <a:pPr marL="514350" indent="-514350" algn="just">
              <a:buAutoNum type="arabicPeriod"/>
            </a:pPr>
            <a:r>
              <a:rPr lang="en-US" b="1" dirty="0" smtClean="0"/>
              <a:t>Lower </a:t>
            </a:r>
            <a:r>
              <a:rPr lang="en-US" b="1" dirty="0"/>
              <a:t>abdominal pain in women</a:t>
            </a:r>
            <a:r>
              <a:rPr lang="en-US" dirty="0"/>
              <a:t>: Duration, location of pain, type of pain, its severity, radiation, history of concomitant vaginal discharge, last menstrual period if the woman is pre-menopausal, and other systemic symptoms such as fever, nausea and vomiting, history of multiple sexual partners, history of last unprotected casual </a:t>
            </a:r>
            <a:r>
              <a:rPr lang="en-US" dirty="0" smtClean="0"/>
              <a:t>sex.</a:t>
            </a:r>
          </a:p>
          <a:p>
            <a:pPr marL="514350" indent="-514350" algn="just">
              <a:buAutoNum type="arabicPeriod"/>
            </a:pPr>
            <a:r>
              <a:rPr lang="en-US" b="1" dirty="0" smtClean="0"/>
              <a:t>Genital </a:t>
            </a:r>
            <a:r>
              <a:rPr lang="en-US" b="1" dirty="0"/>
              <a:t>ulcer</a:t>
            </a:r>
            <a:r>
              <a:rPr lang="en-US" dirty="0"/>
              <a:t>: Duration, whether it is solitary or multiple, if painful the location, history of recurrence of the ulcer, history of multiple sexual partners, history of last unprotected casual </a:t>
            </a:r>
            <a:r>
              <a:rPr lang="en-US" dirty="0" smtClean="0"/>
              <a:t>sex.</a:t>
            </a:r>
          </a:p>
          <a:p>
            <a:pPr marL="514350" indent="-514350" algn="just">
              <a:buAutoNum type="arabicPeriod"/>
            </a:pPr>
            <a:r>
              <a:rPr lang="en-US" b="1" dirty="0" smtClean="0"/>
              <a:t>Neonatal </a:t>
            </a:r>
            <a:r>
              <a:rPr lang="en-US" b="1" dirty="0"/>
              <a:t>conjunctivitis</a:t>
            </a:r>
            <a:r>
              <a:rPr lang="en-US" dirty="0"/>
              <a:t>; Duration, presence of unilateral or bilateral eye discharge, sticky eyes and swollen eyelids.</a:t>
            </a:r>
          </a:p>
        </p:txBody>
      </p:sp>
    </p:spTree>
    <p:extLst>
      <p:ext uri="{BB962C8B-B14F-4D97-AF65-F5344CB8AC3E}">
        <p14:creationId xmlns:p14="http://schemas.microsoft.com/office/powerpoint/2010/main" val="9298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234" y="393894"/>
            <a:ext cx="11422966" cy="6274191"/>
          </a:xfrm>
        </p:spPr>
        <p:txBody>
          <a:bodyPr>
            <a:normAutofit fontScale="92500" lnSpcReduction="10000"/>
          </a:bodyPr>
          <a:lstStyle/>
          <a:p>
            <a:pPr marL="0" indent="0">
              <a:buNone/>
            </a:pPr>
            <a:r>
              <a:rPr lang="en-US" dirty="0" smtClean="0"/>
              <a:t>6. </a:t>
            </a:r>
            <a:r>
              <a:rPr lang="en-US" b="1" dirty="0" smtClean="0"/>
              <a:t>Anorectal </a:t>
            </a:r>
            <a:r>
              <a:rPr lang="en-US" b="1" dirty="0"/>
              <a:t>discharge</a:t>
            </a:r>
            <a:r>
              <a:rPr lang="en-US" dirty="0"/>
              <a:t>: Duration, history of sexual </a:t>
            </a:r>
            <a:r>
              <a:rPr lang="en-US" dirty="0" err="1"/>
              <a:t>behaviour</a:t>
            </a:r>
            <a:r>
              <a:rPr lang="en-US" dirty="0"/>
              <a:t> such as MSM </a:t>
            </a:r>
            <a:r>
              <a:rPr lang="en-US" dirty="0" smtClean="0"/>
              <a:t>or anal </a:t>
            </a:r>
            <a:r>
              <a:rPr lang="en-US" dirty="0"/>
              <a:t>sex for women, history of multiple sexual partners, history of </a:t>
            </a:r>
            <a:r>
              <a:rPr lang="en-US" dirty="0" smtClean="0"/>
              <a:t>last unprotected </a:t>
            </a:r>
            <a:r>
              <a:rPr lang="en-US" dirty="0"/>
              <a:t>casual </a:t>
            </a:r>
            <a:r>
              <a:rPr lang="en-US" dirty="0" smtClean="0"/>
              <a:t>sex.</a:t>
            </a:r>
          </a:p>
          <a:p>
            <a:pPr marL="0" indent="0">
              <a:buNone/>
            </a:pPr>
            <a:r>
              <a:rPr lang="en-US" dirty="0" smtClean="0"/>
              <a:t>7. </a:t>
            </a:r>
            <a:r>
              <a:rPr lang="en-US" b="1" dirty="0" smtClean="0"/>
              <a:t>Anorectal </a:t>
            </a:r>
            <a:r>
              <a:rPr lang="en-US" b="1" dirty="0"/>
              <a:t>ulcers</a:t>
            </a:r>
            <a:r>
              <a:rPr lang="en-US" dirty="0" smtClean="0"/>
              <a:t>: Duration</a:t>
            </a:r>
            <a:r>
              <a:rPr lang="en-US" dirty="0"/>
              <a:t>, present of pain, history of sexual </a:t>
            </a:r>
            <a:r>
              <a:rPr lang="en-US" dirty="0" err="1"/>
              <a:t>behaviour</a:t>
            </a:r>
            <a:r>
              <a:rPr lang="en-US" dirty="0"/>
              <a:t> such as MSM or anal sex for women, history of multiple sexual partners, history of last unprotected casual sex. </a:t>
            </a:r>
            <a:endParaRPr lang="en-US" dirty="0" smtClean="0"/>
          </a:p>
          <a:p>
            <a:pPr marL="0" indent="0">
              <a:buNone/>
            </a:pPr>
            <a:r>
              <a:rPr lang="en-US" dirty="0" smtClean="0"/>
              <a:t>8</a:t>
            </a:r>
            <a:r>
              <a:rPr lang="en-US" dirty="0"/>
              <a:t>. </a:t>
            </a:r>
            <a:r>
              <a:rPr lang="en-US" b="1" dirty="0"/>
              <a:t>Oropharyngeal infection</a:t>
            </a:r>
            <a:r>
              <a:rPr lang="en-US" dirty="0"/>
              <a:t>: History of sore throat, presence of oral ulcer, loss of voice, history of oral sex with multiple sexual partners, recent unprotected oral sex. </a:t>
            </a:r>
            <a:endParaRPr lang="en-US" dirty="0" smtClean="0"/>
          </a:p>
          <a:p>
            <a:pPr marL="0" indent="0">
              <a:buNone/>
            </a:pPr>
            <a:r>
              <a:rPr lang="en-US" dirty="0" smtClean="0"/>
              <a:t>9</a:t>
            </a:r>
            <a:r>
              <a:rPr lang="en-US" dirty="0"/>
              <a:t>. </a:t>
            </a:r>
            <a:r>
              <a:rPr lang="en-US" b="1" dirty="0"/>
              <a:t>Scrotal swelling</a:t>
            </a:r>
            <a:r>
              <a:rPr lang="en-US" dirty="0"/>
              <a:t>: Duration, presence of pain, history of trauma, history of concomitant urethral discharge. </a:t>
            </a:r>
            <a:endParaRPr lang="en-US" dirty="0" smtClean="0"/>
          </a:p>
          <a:p>
            <a:pPr marL="0" indent="0">
              <a:buNone/>
            </a:pPr>
            <a:r>
              <a:rPr lang="en-US" dirty="0" smtClean="0"/>
              <a:t>10</a:t>
            </a:r>
            <a:r>
              <a:rPr lang="en-US" dirty="0"/>
              <a:t>. </a:t>
            </a:r>
            <a:r>
              <a:rPr lang="en-US" b="1" dirty="0"/>
              <a:t>Inguinal Bubo</a:t>
            </a:r>
            <a:r>
              <a:rPr lang="en-US" dirty="0"/>
              <a:t>: Duration, presence of pain, ulceration, history of urethral discharge (males) or vaginal discharge (females), locations of the swelling, history of multiple sexual partners, history of last unprotected casual sex. </a:t>
            </a:r>
            <a:endParaRPr lang="en-US" dirty="0" smtClean="0"/>
          </a:p>
          <a:p>
            <a:pPr marL="0" indent="0">
              <a:buNone/>
            </a:pPr>
            <a:r>
              <a:rPr lang="en-US" dirty="0" smtClean="0"/>
              <a:t>11</a:t>
            </a:r>
            <a:r>
              <a:rPr lang="en-US" dirty="0"/>
              <a:t>. </a:t>
            </a:r>
            <a:r>
              <a:rPr lang="en-US" b="1" dirty="0" err="1"/>
              <a:t>Anogenital</a:t>
            </a:r>
            <a:r>
              <a:rPr lang="en-US" b="1" dirty="0"/>
              <a:t> growths</a:t>
            </a:r>
            <a:r>
              <a:rPr lang="en-US" dirty="0"/>
              <a:t>: Growths on the lips, oral cavity, genital or rectal regions, duration of the growths, history of oral or anal sex, history of anal or oral sex with multiple sexual partners. </a:t>
            </a:r>
          </a:p>
        </p:txBody>
      </p:sp>
    </p:spTree>
    <p:extLst>
      <p:ext uri="{BB962C8B-B14F-4D97-AF65-F5344CB8AC3E}">
        <p14:creationId xmlns:p14="http://schemas.microsoft.com/office/powerpoint/2010/main" val="3674034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625" y="407963"/>
            <a:ext cx="11016175" cy="5769000"/>
          </a:xfrm>
        </p:spPr>
        <p:txBody>
          <a:bodyPr>
            <a:normAutofit/>
          </a:bodyPr>
          <a:lstStyle/>
          <a:p>
            <a:pPr marL="0" indent="0">
              <a:buNone/>
            </a:pPr>
            <a:r>
              <a:rPr lang="en-US" sz="3600" dirty="0"/>
              <a:t>History taking should be followed by a systematic physical examination of the patient conducted in a secure and private place with: </a:t>
            </a:r>
            <a:endParaRPr lang="en-US" sz="3600" dirty="0" smtClean="0"/>
          </a:p>
          <a:p>
            <a:pPr marL="457200" lvl="1" indent="0">
              <a:buNone/>
            </a:pPr>
            <a:r>
              <a:rPr lang="en-US" sz="3200" dirty="0" smtClean="0"/>
              <a:t>• </a:t>
            </a:r>
            <a:r>
              <a:rPr lang="en-US" sz="3200" dirty="0"/>
              <a:t>Proper </a:t>
            </a:r>
            <a:r>
              <a:rPr lang="en-US" sz="3200" dirty="0" smtClean="0"/>
              <a:t>lighting</a:t>
            </a:r>
          </a:p>
          <a:p>
            <a:pPr marL="457200" lvl="1" indent="0">
              <a:buNone/>
            </a:pPr>
            <a:r>
              <a:rPr lang="en-US" sz="3200" dirty="0" smtClean="0"/>
              <a:t>• </a:t>
            </a:r>
            <a:r>
              <a:rPr lang="en-US" sz="3200" dirty="0"/>
              <a:t>Examination table </a:t>
            </a:r>
            <a:endParaRPr lang="en-US" sz="3200" dirty="0" smtClean="0"/>
          </a:p>
          <a:p>
            <a:pPr marL="457200" lvl="1" indent="0">
              <a:buNone/>
            </a:pPr>
            <a:r>
              <a:rPr lang="en-US" sz="3200" dirty="0" smtClean="0"/>
              <a:t>• </a:t>
            </a:r>
            <a:r>
              <a:rPr lang="en-US" sz="3200" dirty="0"/>
              <a:t>Vaginal </a:t>
            </a:r>
            <a:r>
              <a:rPr lang="en-US" sz="3200" dirty="0" smtClean="0"/>
              <a:t>speculum</a:t>
            </a:r>
          </a:p>
          <a:p>
            <a:pPr marL="457200" lvl="1" indent="0">
              <a:buNone/>
            </a:pPr>
            <a:r>
              <a:rPr lang="en-US" sz="3200" dirty="0" smtClean="0"/>
              <a:t>• </a:t>
            </a:r>
            <a:r>
              <a:rPr lang="en-US" sz="3200" dirty="0"/>
              <a:t>A </a:t>
            </a:r>
            <a:r>
              <a:rPr lang="en-US" sz="3200" dirty="0" err="1" smtClean="0"/>
              <a:t>proctoscope</a:t>
            </a:r>
            <a:endParaRPr lang="en-US" sz="3200" dirty="0" smtClean="0"/>
          </a:p>
          <a:p>
            <a:pPr marL="457200" lvl="1" indent="0">
              <a:buNone/>
            </a:pPr>
            <a:r>
              <a:rPr lang="en-US" sz="3200" dirty="0" smtClean="0"/>
              <a:t>• </a:t>
            </a:r>
            <a:r>
              <a:rPr lang="en-US" sz="3200" dirty="0"/>
              <a:t>Examination gloves. </a:t>
            </a:r>
          </a:p>
        </p:txBody>
      </p:sp>
    </p:spTree>
    <p:extLst>
      <p:ext uri="{BB962C8B-B14F-4D97-AF65-F5344CB8AC3E}">
        <p14:creationId xmlns:p14="http://schemas.microsoft.com/office/powerpoint/2010/main" val="1049806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1608</TotalTime>
  <Words>7989</Words>
  <Application>Microsoft Office PowerPoint</Application>
  <PresentationFormat>Widescreen</PresentationFormat>
  <Paragraphs>717</Paragraphs>
  <Slides>139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139</vt:i4>
      </vt:variant>
    </vt:vector>
  </HeadingPairs>
  <TitlesOfParts>
    <vt:vector size="147" baseType="lpstr">
      <vt:lpstr>Arial</vt:lpstr>
      <vt:lpstr>Arial Black</vt:lpstr>
      <vt:lpstr>Calibri</vt:lpstr>
      <vt:lpstr>Calibri Light</vt:lpstr>
      <vt:lpstr>Times New Roman</vt:lpstr>
      <vt:lpstr>Wingdings</vt:lpstr>
      <vt:lpstr>Office Theme</vt:lpstr>
      <vt:lpstr>Image</vt:lpstr>
      <vt:lpstr>SEXUALLY TRANSMITTED INFECTIONS (STI) </vt:lpstr>
      <vt:lpstr>COMMON SYMPTOMS OF STIs</vt:lpstr>
      <vt:lpstr>COMMON SYMPTOMS OF STIs Cont</vt:lpstr>
      <vt:lpstr>COMMON SYMPTOMS OF STIs Cont</vt:lpstr>
      <vt:lpstr>COMMON SYMPTOMS OF STIs Cont</vt:lpstr>
      <vt:lpstr>PowerPoint Presentation</vt:lpstr>
      <vt:lpstr>Presenting problems in men</vt:lpstr>
      <vt:lpstr>Clinical examination in women</vt:lpstr>
      <vt:lpstr>PowerPoint Presentation</vt:lpstr>
      <vt:lpstr>APPROACH TO PATIENTS WITH A SUSPECTED STI  </vt:lpstr>
      <vt:lpstr>Gonorrhea</vt:lpstr>
      <vt:lpstr>Transmission of Gonorrhea</vt:lpstr>
      <vt:lpstr>Pathophysiology</vt:lpstr>
      <vt:lpstr>Clinical Features</vt:lpstr>
      <vt:lpstr>PowerPoint Presentation</vt:lpstr>
      <vt:lpstr>PowerPoint Presentation</vt:lpstr>
      <vt:lpstr>Investigations </vt:lpstr>
      <vt:lpstr>CHANCROID</vt:lpstr>
      <vt:lpstr>Pathophysiology</vt:lpstr>
      <vt:lpstr>Path …………… cont. </vt:lpstr>
      <vt:lpstr>PowerPoint Presentation</vt:lpstr>
      <vt:lpstr>Clinical features</vt:lpstr>
      <vt:lpstr>PowerPoint Presentation</vt:lpstr>
      <vt:lpstr> Complications </vt:lpstr>
      <vt:lpstr> Sites For Chancroid Lesions  </vt:lpstr>
      <vt:lpstr>Investigations</vt:lpstr>
      <vt:lpstr>Lymphogranuloma Venereum (LVG)</vt:lpstr>
      <vt:lpstr>Lymphogranuloma Venereum (LVG)</vt:lpstr>
      <vt:lpstr>Clinical manifestation</vt:lpstr>
      <vt:lpstr>PowerPoint Presentation</vt:lpstr>
      <vt:lpstr>Investigation</vt:lpstr>
      <vt:lpstr>Granuloma Inguinale</vt:lpstr>
      <vt:lpstr>Clinical presentation</vt:lpstr>
      <vt:lpstr>PowerPoint Presentation</vt:lpstr>
      <vt:lpstr>PowerPoint Presentation</vt:lpstr>
      <vt:lpstr>Investigations</vt:lpstr>
      <vt:lpstr>Treatment</vt:lpstr>
      <vt:lpstr>Genital Warts</vt:lpstr>
      <vt:lpstr>Genital Warts</vt:lpstr>
      <vt:lpstr>PowerPoint Presentation</vt:lpstr>
      <vt:lpstr>PowerPoint Presentation</vt:lpstr>
      <vt:lpstr>PowerPoint Presentation</vt:lpstr>
      <vt:lpstr>PowerPoint Presentation</vt:lpstr>
      <vt:lpstr>Treatment</vt:lpstr>
      <vt:lpstr>management</vt:lpstr>
      <vt:lpstr>PowerPoint Presentation</vt:lpstr>
      <vt:lpstr>PowerPoint Presentation</vt:lpstr>
      <vt:lpstr>Genital herpes</vt:lpstr>
      <vt:lpstr>Introduction</vt:lpstr>
      <vt:lpstr>PowerPoint Presentation</vt:lpstr>
      <vt:lpstr>complications</vt:lpstr>
      <vt:lpstr>PowerPoint Presentation</vt:lpstr>
      <vt:lpstr>PowerPoint Presentation</vt:lpstr>
      <vt:lpstr>Penile herpes simplex (HSV-2) infection</vt:lpstr>
      <vt:lpstr>Treatment</vt:lpstr>
      <vt:lpstr>Syphilis</vt:lpstr>
      <vt:lpstr>PowerPoint Presentation</vt:lpstr>
      <vt:lpstr>Classification of syphilis</vt:lpstr>
      <vt:lpstr>Early Stage </vt:lpstr>
      <vt:lpstr>PowerPoint Presentation</vt:lpstr>
      <vt:lpstr>SYPHILIS</vt:lpstr>
      <vt:lpstr>PowerPoint Presentation</vt:lpstr>
      <vt:lpstr>PowerPoint Presentation</vt:lpstr>
      <vt:lpstr>Secondary syphilis</vt:lpstr>
      <vt:lpstr>PowerPoint Presentation</vt:lpstr>
      <vt:lpstr>PowerPoint Presentation</vt:lpstr>
      <vt:lpstr>Late latent Syphilis </vt:lpstr>
      <vt:lpstr>PowerPoint Presentation</vt:lpstr>
      <vt:lpstr>PowerPoint Presentation</vt:lpstr>
      <vt:lpstr>PowerPoint Presentation</vt:lpstr>
      <vt:lpstr>PowerPoint Presentation</vt:lpstr>
      <vt:lpstr>PowerPoint Presentation</vt:lpstr>
      <vt:lpstr>Investigations</vt:lpstr>
      <vt:lpstr>PowerPoint Presentation</vt:lpstr>
      <vt:lpstr>Treatment</vt:lpstr>
      <vt:lpstr>PowerPoint Presentation</vt:lpstr>
      <vt:lpstr>Nice to Know about syphilis </vt:lpstr>
      <vt:lpstr>Congenital syphilis </vt:lpstr>
      <vt:lpstr>PowerPoint Presentation</vt:lpstr>
      <vt:lpstr>PowerPoint Presentation</vt:lpstr>
      <vt:lpstr>PowerPoint Presentation</vt:lpstr>
      <vt:lpstr>PowerPoint Presentation</vt:lpstr>
      <vt:lpstr>PowerPoint Presentation</vt:lpstr>
      <vt:lpstr>Molluscum contagiosum</vt:lpstr>
      <vt:lpstr>Viral Hepatitis B</vt:lpstr>
      <vt:lpstr>Pediculosis Pubis</vt:lpstr>
      <vt:lpstr>PowerPoint Presentation</vt:lpstr>
      <vt:lpstr>PowerPoint Presentation</vt:lpstr>
      <vt:lpstr>PowerPoint Presentation</vt:lpstr>
      <vt:lpstr>PowerPoint Presentation</vt:lpstr>
      <vt:lpstr>Prevention of STIs</vt:lpstr>
      <vt:lpstr>Vulnerabilities to STIs include: </vt:lpstr>
      <vt:lpstr>Management of STIs</vt:lpstr>
      <vt:lpstr>SYNDROMIC MANAGEMENT OF STIs</vt:lpstr>
      <vt:lpstr>PowerPoint Presentation</vt:lpstr>
      <vt:lpstr>PowerPoint Presentation</vt:lpstr>
      <vt:lpstr>PowerPoint Presentation</vt:lpstr>
      <vt:lpstr>PowerPoint Presentation</vt:lpstr>
      <vt:lpstr>PowerPoint Presentation</vt:lpstr>
      <vt:lpstr>URETHRAL DISCHARGE SYNDROME IN MEN</vt:lpstr>
      <vt:lpstr>PowerPoint Presentation</vt:lpstr>
      <vt:lpstr>PowerPoint Presentation</vt:lpstr>
      <vt:lpstr>Vaginal Discharge Syndrome (VDS)</vt:lpstr>
      <vt:lpstr>PowerPoint Presentation</vt:lpstr>
      <vt:lpstr>PowerPoint Presentation</vt:lpstr>
      <vt:lpstr>PowerPoint Presentation</vt:lpstr>
      <vt:lpstr>PowerPoint Presentation</vt:lpstr>
      <vt:lpstr>Lower Abdominal Pain Syndrome</vt:lpstr>
      <vt:lpstr>PowerPoint Presentation</vt:lpstr>
      <vt:lpstr>PowerPoint Presentation</vt:lpstr>
      <vt:lpstr>PowerPoint Presentation</vt:lpstr>
      <vt:lpstr>Genital Ulcer Syndrome </vt:lpstr>
      <vt:lpstr>PowerPoint Presentation</vt:lpstr>
      <vt:lpstr>Syndromic Treatment of Genital Ulcer Syndrome</vt:lpstr>
      <vt:lpstr>PowerPoint Presentation</vt:lpstr>
      <vt:lpstr>PowerPoint Presentation</vt:lpstr>
      <vt:lpstr>PowerPoint Presentation</vt:lpstr>
      <vt:lpstr>PowerPoint Presentation</vt:lpstr>
      <vt:lpstr>Anorectal Discharge Syndrome</vt:lpstr>
      <vt:lpstr>Anorectal Discharge </vt:lpstr>
      <vt:lpstr>PowerPoint Presentation</vt:lpstr>
      <vt:lpstr>PowerPoint Presentation</vt:lpstr>
      <vt:lpstr>PowerPoint Presentation</vt:lpstr>
      <vt:lpstr>Anorectal Ulcer Syndrome  </vt:lpstr>
      <vt:lpstr>PowerPoint Presentation</vt:lpstr>
      <vt:lpstr>PowerPoint Presentation</vt:lpstr>
      <vt:lpstr>PowerPoint Presentation</vt:lpstr>
      <vt:lpstr>PowerPoint Presentation</vt:lpstr>
      <vt:lpstr>Oropharyngeal Non-Ulcer STI</vt:lpstr>
      <vt:lpstr>PowerPoint Presentation</vt:lpstr>
      <vt:lpstr>Painful Scrotal Swelling</vt:lpstr>
      <vt:lpstr>Painful Scrotal Swelling </vt:lpstr>
      <vt:lpstr>PowerPoint Presentation</vt:lpstr>
      <vt:lpstr>Painful Swelling Groin (Inguinal Bubo)</vt:lpstr>
      <vt:lpstr>PowerPoint Presentation</vt:lpstr>
      <vt:lpstr>PowerPoint Presentation</vt:lpstr>
      <vt:lpstr>Anogenital Growths</vt:lpstr>
      <vt:lpstr>PowerPoint Presentation</vt:lpstr>
      <vt:lpstr>PowerPoint Presentation</vt:lpstr>
    </vt:vector>
  </TitlesOfParts>
  <Company>Deftones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62</cp:revision>
  <dcterms:created xsi:type="dcterms:W3CDTF">2021-02-27T06:26:15Z</dcterms:created>
  <dcterms:modified xsi:type="dcterms:W3CDTF">2021-02-28T11:05:42Z</dcterms:modified>
</cp:coreProperties>
</file>